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3" r:id="rId1"/>
  </p:sldMasterIdLst>
  <p:notesMasterIdLst>
    <p:notesMasterId r:id="rId57"/>
  </p:notesMasterIdLst>
  <p:sldIdLst>
    <p:sldId id="256" r:id="rId2"/>
    <p:sldId id="449" r:id="rId3"/>
    <p:sldId id="257" r:id="rId4"/>
    <p:sldId id="448" r:id="rId5"/>
    <p:sldId id="416" r:id="rId6"/>
    <p:sldId id="391" r:id="rId7"/>
    <p:sldId id="451" r:id="rId8"/>
    <p:sldId id="452" r:id="rId9"/>
    <p:sldId id="456" r:id="rId10"/>
    <p:sldId id="458" r:id="rId11"/>
    <p:sldId id="459" r:id="rId12"/>
    <p:sldId id="460" r:id="rId13"/>
    <p:sldId id="461" r:id="rId14"/>
    <p:sldId id="455" r:id="rId15"/>
    <p:sldId id="454" r:id="rId16"/>
    <p:sldId id="453" r:id="rId17"/>
    <p:sldId id="457" r:id="rId18"/>
    <p:sldId id="467" r:id="rId19"/>
    <p:sldId id="468" r:id="rId20"/>
    <p:sldId id="478" r:id="rId21"/>
    <p:sldId id="479" r:id="rId22"/>
    <p:sldId id="462" r:id="rId23"/>
    <p:sldId id="463" r:id="rId24"/>
    <p:sldId id="469" r:id="rId25"/>
    <p:sldId id="464" r:id="rId26"/>
    <p:sldId id="470" r:id="rId27"/>
    <p:sldId id="465" r:id="rId28"/>
    <p:sldId id="472" r:id="rId29"/>
    <p:sldId id="466" r:id="rId30"/>
    <p:sldId id="395" r:id="rId31"/>
    <p:sldId id="396" r:id="rId32"/>
    <p:sldId id="473" r:id="rId33"/>
    <p:sldId id="471" r:id="rId34"/>
    <p:sldId id="475" r:id="rId35"/>
    <p:sldId id="474" r:id="rId36"/>
    <p:sldId id="476" r:id="rId37"/>
    <p:sldId id="477" r:id="rId38"/>
    <p:sldId id="408" r:id="rId39"/>
    <p:sldId id="481" r:id="rId40"/>
    <p:sldId id="441" r:id="rId41"/>
    <p:sldId id="442" r:id="rId42"/>
    <p:sldId id="480" r:id="rId43"/>
    <p:sldId id="482" r:id="rId44"/>
    <p:sldId id="483" r:id="rId45"/>
    <p:sldId id="402" r:id="rId46"/>
    <p:sldId id="431" r:id="rId47"/>
    <p:sldId id="434" r:id="rId48"/>
    <p:sldId id="484" r:id="rId49"/>
    <p:sldId id="485" r:id="rId50"/>
    <p:sldId id="486" r:id="rId51"/>
    <p:sldId id="487" r:id="rId52"/>
    <p:sldId id="488" r:id="rId53"/>
    <p:sldId id="489" r:id="rId54"/>
    <p:sldId id="490" r:id="rId55"/>
    <p:sldId id="258" r:id="rId56"/>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31515"/>
    <a:srgbClr val="0000FF"/>
    <a:srgbClr val="2B91AF"/>
    <a:srgbClr val="BB4627"/>
    <a:srgbClr val="8C3836"/>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51" autoAdjust="0"/>
    <p:restoredTop sz="86316" autoAdjust="0"/>
  </p:normalViewPr>
  <p:slideViewPr>
    <p:cSldViewPr>
      <p:cViewPr>
        <p:scale>
          <a:sx n="100" d="100"/>
          <a:sy n="100" d="100"/>
        </p:scale>
        <p:origin x="102" y="342"/>
      </p:cViewPr>
      <p:guideLst>
        <p:guide orient="horz" pos="2160"/>
        <p:guide pos="3840"/>
      </p:guideLst>
    </p:cSldViewPr>
  </p:slideViewPr>
  <p:outlineViewPr>
    <p:cViewPr>
      <p:scale>
        <a:sx n="33" d="100"/>
        <a:sy n="33" d="100"/>
      </p:scale>
      <p:origin x="0" y="4878"/>
    </p:cViewPr>
  </p:outlineViewPr>
  <p:notesTextViewPr>
    <p:cViewPr>
      <p:scale>
        <a:sx n="100" d="100"/>
        <a:sy n="100" d="100"/>
      </p:scale>
      <p:origin x="0" y="0"/>
    </p:cViewPr>
  </p:notesTextViewPr>
  <p:sorterViewPr>
    <p:cViewPr>
      <p:scale>
        <a:sx n="90" d="100"/>
        <a:sy n="90" d="100"/>
      </p:scale>
      <p:origin x="0" y="0"/>
    </p:cViewPr>
  </p:sorterViewPr>
  <p:notesViewPr>
    <p:cSldViewPr>
      <p:cViewPr varScale="1">
        <p:scale>
          <a:sx n="39" d="100"/>
          <a:sy n="39" d="100"/>
        </p:scale>
        <p:origin x="-2190"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F5C9DBEA-27E3-4988-B63D-675B60AF1F65}" type="datetimeFigureOut">
              <a:rPr lang="en-US"/>
              <a:pPr>
                <a:defRPr/>
              </a:pPr>
              <a:t>8/7/2019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ACCE400A-2B5A-4CE5-AB41-8D7F425A243F}" type="slidenum">
              <a:rPr lang="en-US"/>
              <a:pPr>
                <a:defRPr/>
              </a:pPr>
              <a:t>‹#›</a:t>
            </a:fld>
            <a:endParaRPr lang="en-US" dirty="0"/>
          </a:p>
        </p:txBody>
      </p:sp>
    </p:spTree>
    <p:extLst>
      <p:ext uri="{BB962C8B-B14F-4D97-AF65-F5344CB8AC3E}">
        <p14:creationId xmlns:p14="http://schemas.microsoft.com/office/powerpoint/2010/main" val="162923798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2765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2765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5E53B92-14C8-4217-BB07-688B7CC76C7F}" type="slidenum">
              <a:rPr lang="en-US"/>
              <a:pPr fontAlgn="base">
                <a:spcBef>
                  <a:spcPct val="0"/>
                </a:spcBef>
                <a:spcAft>
                  <a:spcPct val="0"/>
                </a:spcAft>
                <a:defRPr/>
              </a:pPr>
              <a:t>1</a:t>
            </a:fld>
            <a:endParaRPr lang="en-US"/>
          </a:p>
        </p:txBody>
      </p:sp>
    </p:spTree>
    <p:extLst>
      <p:ext uri="{BB962C8B-B14F-4D97-AF65-F5344CB8AC3E}">
        <p14:creationId xmlns:p14="http://schemas.microsoft.com/office/powerpoint/2010/main" val="321179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0171FF-96A1-7D4A-AA25-C4377DE34A9D}" type="slidenum">
              <a:rPr lang="en-US" smtClean="0"/>
              <a:t>55</a:t>
            </a:fld>
            <a:endParaRPr lang="en-US"/>
          </a:p>
        </p:txBody>
      </p:sp>
    </p:spTree>
    <p:extLst>
      <p:ext uri="{BB962C8B-B14F-4D97-AF65-F5344CB8AC3E}">
        <p14:creationId xmlns:p14="http://schemas.microsoft.com/office/powerpoint/2010/main" val="1047493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3" y="1"/>
            <a:ext cx="12191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ctrTitle"/>
          </p:nvPr>
        </p:nvSpPr>
        <p:spPr>
          <a:xfrm>
            <a:off x="914400" y="3355848"/>
            <a:ext cx="107696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a:t>Click to edit Master title style</a:t>
            </a:r>
          </a:p>
        </p:txBody>
      </p:sp>
      <p:sp>
        <p:nvSpPr>
          <p:cNvPr id="3" name="Subtitle 2"/>
          <p:cNvSpPr>
            <a:spLocks noGrp="1"/>
          </p:cNvSpPr>
          <p:nvPr>
            <p:ph type="subTitle" idx="1"/>
          </p:nvPr>
        </p:nvSpPr>
        <p:spPr>
          <a:xfrm>
            <a:off x="914400" y="1828800"/>
            <a:ext cx="107696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a:t>Click to edit Master subtitle style</a:t>
            </a:r>
          </a:p>
        </p:txBody>
      </p:sp>
      <p:sp>
        <p:nvSpPr>
          <p:cNvPr id="10" name="Rectangle 9"/>
          <p:cNvSpPr/>
          <p:nvPr/>
        </p:nvSpPr>
        <p:spPr bwMode="invGray">
          <a:xfrm>
            <a:off x="0" y="5128334"/>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3" name="Date Placeholder 3"/>
          <p:cNvSpPr>
            <a:spLocks noGrp="1"/>
          </p:cNvSpPr>
          <p:nvPr>
            <p:ph type="dt" sz="half" idx="2"/>
          </p:nvPr>
        </p:nvSpPr>
        <p:spPr>
          <a:xfrm>
            <a:off x="609600" y="6476999"/>
            <a:ext cx="28448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pPr>
              <a:defRPr/>
            </a:pPr>
            <a:r>
              <a:rPr lang="en-US" dirty="0"/>
              <a:t>@</a:t>
            </a:r>
            <a:r>
              <a:rPr lang="en-US" dirty="0" err="1"/>
              <a:t>dahlbyk</a:t>
            </a:r>
            <a:endParaRPr lang="en-US" dirty="0"/>
          </a:p>
        </p:txBody>
      </p:sp>
      <p:sp>
        <p:nvSpPr>
          <p:cNvPr id="14" name="Slide Number Placeholder 5"/>
          <p:cNvSpPr>
            <a:spLocks noGrp="1"/>
          </p:cNvSpPr>
          <p:nvPr>
            <p:ph type="sldNum" sz="quarter" idx="4"/>
          </p:nvPr>
        </p:nvSpPr>
        <p:spPr>
          <a:xfrm>
            <a:off x="10566400" y="6476999"/>
            <a:ext cx="1351280"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pPr>
              <a:defRPr/>
            </a:pPr>
            <a:r>
              <a:rPr lang="en-US" dirty="0"/>
              <a:t>#</a:t>
            </a:r>
            <a:r>
              <a:rPr lang="en-US" dirty="0" err="1"/>
              <a:t>ThatConference</a:t>
            </a:r>
            <a:endParaRPr lang="en-US" dirty="0"/>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fld id="{664C1A6D-C9BD-4FFC-BAA6-C80876D6405F}" type="datetimeFigureOut">
              <a:rPr lang="en-US" smtClean="0"/>
              <a:pPr>
                <a:defRPr/>
              </a:pPr>
              <a:t>8/7/2019</a:t>
            </a:fld>
            <a:endParaRPr lang="en-US" dirty="0"/>
          </a:p>
        </p:txBody>
      </p:sp>
      <p:sp>
        <p:nvSpPr>
          <p:cNvPr id="5" name="Footer Placeholder 4"/>
          <p:cNvSpPr>
            <a:spLocks noGrp="1"/>
          </p:cNvSpPr>
          <p:nvPr>
            <p:ph type="ftr" sz="quarter" idx="11"/>
          </p:nvPr>
        </p:nvSpPr>
        <p:spPr>
          <a:xfrm>
            <a:off x="3520798" y="6476999"/>
            <a:ext cx="7343625" cy="274320"/>
          </a:xfrm>
          <a:prstGeom prst="rect">
            <a:avLst/>
          </a:prstGeom>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B047F28E-AF2F-4668-B50F-D88A549B151F}" type="slidenum">
              <a:rPr lang="en-US" smtClean="0"/>
              <a:pPr>
                <a:defRPr/>
              </a:pPr>
              <a:t>‹#›</a:t>
            </a:fld>
            <a:endParaRPr lang="en-US" dirty="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8798560" y="0"/>
            <a:ext cx="6096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bwMode="ltGray">
          <a:xfrm>
            <a:off x="8863586" y="0"/>
            <a:ext cx="33528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Vertical Title 1"/>
          <p:cNvSpPr>
            <a:spLocks noGrp="1"/>
          </p:cNvSpPr>
          <p:nvPr>
            <p:ph type="title" orient="vert"/>
          </p:nvPr>
        </p:nvSpPr>
        <p:spPr>
          <a:xfrm>
            <a:off x="9042400" y="274642"/>
            <a:ext cx="25400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304802"/>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fld id="{8CFA91B2-6DD5-4600-A7B7-14F5FEBEC19F}" type="datetimeFigureOut">
              <a:rPr lang="en-US" smtClean="0"/>
              <a:pPr>
                <a:defRPr/>
              </a:pPr>
              <a:t>8/7/2019</a:t>
            </a:fld>
            <a:endParaRPr lang="en-US" dirty="0"/>
          </a:p>
        </p:txBody>
      </p:sp>
      <p:sp>
        <p:nvSpPr>
          <p:cNvPr id="5" name="Footer Placeholder 4"/>
          <p:cNvSpPr>
            <a:spLocks noGrp="1"/>
          </p:cNvSpPr>
          <p:nvPr>
            <p:ph type="ftr" sz="quarter" idx="11"/>
          </p:nvPr>
        </p:nvSpPr>
        <p:spPr>
          <a:xfrm>
            <a:off x="3520796" y="6377462"/>
            <a:ext cx="5115205" cy="365125"/>
          </a:xfrm>
          <a:prstGeom prst="rect">
            <a:avLst/>
          </a:prstGeom>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A840A27-DDFF-4664-9109-74162A6C8DBB}" type="slidenum">
              <a:rPr lang="en-US" smtClean="0"/>
              <a:pPr>
                <a:defRPr/>
              </a:pPr>
              <a:t>‹#›</a:t>
            </a:fld>
            <a:endParaRPr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5448"/>
            <a:ext cx="10972800" cy="1252728"/>
          </a:xfrm>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3"/>
          <p:cNvSpPr>
            <a:spLocks noGrp="1"/>
          </p:cNvSpPr>
          <p:nvPr>
            <p:ph type="dt" sz="half" idx="2"/>
          </p:nvPr>
        </p:nvSpPr>
        <p:spPr>
          <a:xfrm>
            <a:off x="609600" y="6476999"/>
            <a:ext cx="28448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pPr>
              <a:defRPr/>
            </a:pPr>
            <a:r>
              <a:rPr lang="en-US" dirty="0"/>
              <a:t>@</a:t>
            </a:r>
            <a:r>
              <a:rPr lang="en-US" dirty="0" err="1"/>
              <a:t>dahlbyk</a:t>
            </a:r>
            <a:endParaRPr lang="en-US" dirty="0"/>
          </a:p>
        </p:txBody>
      </p:sp>
      <p:sp>
        <p:nvSpPr>
          <p:cNvPr id="8" name="Slide Number Placeholder 5"/>
          <p:cNvSpPr>
            <a:spLocks noGrp="1"/>
          </p:cNvSpPr>
          <p:nvPr>
            <p:ph type="sldNum" sz="quarter" idx="4"/>
          </p:nvPr>
        </p:nvSpPr>
        <p:spPr>
          <a:xfrm>
            <a:off x="10566400" y="6476999"/>
            <a:ext cx="1351280"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pPr>
              <a:defRPr/>
            </a:pPr>
            <a:r>
              <a:rPr lang="en-US" dirty="0"/>
              <a:t>#</a:t>
            </a:r>
            <a:r>
              <a:rPr lang="en-US" dirty="0" err="1"/>
              <a:t>ThatConference</a:t>
            </a:r>
            <a:endParaRPr lang="en-US" dirty="0"/>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2"/>
            <a:ext cx="12192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999744" y="118872"/>
            <a:ext cx="10684256"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a:t>Click to edit Master title style</a:t>
            </a:r>
          </a:p>
        </p:txBody>
      </p:sp>
      <p:sp>
        <p:nvSpPr>
          <p:cNvPr id="3" name="Text Placeholder 2"/>
          <p:cNvSpPr>
            <a:spLocks noGrp="1"/>
          </p:cNvSpPr>
          <p:nvPr>
            <p:ph type="body" idx="1"/>
          </p:nvPr>
        </p:nvSpPr>
        <p:spPr>
          <a:xfrm>
            <a:off x="987552" y="1828800"/>
            <a:ext cx="10696448"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a:t>Click to edit Master text styles</a:t>
            </a:r>
          </a:p>
        </p:txBody>
      </p:sp>
      <p:sp>
        <p:nvSpPr>
          <p:cNvPr id="10" name="Date Placeholder 3"/>
          <p:cNvSpPr>
            <a:spLocks noGrp="1"/>
          </p:cNvSpPr>
          <p:nvPr>
            <p:ph type="dt" sz="half" idx="2"/>
          </p:nvPr>
        </p:nvSpPr>
        <p:spPr>
          <a:xfrm>
            <a:off x="609600" y="6476999"/>
            <a:ext cx="28448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pPr>
              <a:defRPr/>
            </a:pPr>
            <a:r>
              <a:rPr lang="en-US" dirty="0"/>
              <a:t>@</a:t>
            </a:r>
            <a:r>
              <a:rPr lang="en-US" dirty="0" err="1"/>
              <a:t>dahlbyk</a:t>
            </a:r>
            <a:endParaRPr lang="en-US" dirty="0"/>
          </a:p>
        </p:txBody>
      </p:sp>
      <p:sp>
        <p:nvSpPr>
          <p:cNvPr id="11" name="Slide Number Placeholder 5"/>
          <p:cNvSpPr>
            <a:spLocks noGrp="1"/>
          </p:cNvSpPr>
          <p:nvPr>
            <p:ph type="sldNum" sz="quarter" idx="4"/>
          </p:nvPr>
        </p:nvSpPr>
        <p:spPr>
          <a:xfrm>
            <a:off x="10566400" y="6476999"/>
            <a:ext cx="1351280"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pPr>
              <a:defRPr/>
            </a:pPr>
            <a:r>
              <a:rPr lang="en-US" dirty="0"/>
              <a:t>#</a:t>
            </a:r>
            <a:r>
              <a:rPr lang="en-US" dirty="0" err="1"/>
              <a:t>ThatConference</a:t>
            </a:r>
            <a:endParaRPr lang="en-US" dirty="0"/>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609600" y="1773936"/>
            <a:ext cx="53848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197600" y="1773936"/>
            <a:ext cx="53848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3"/>
          <p:cNvSpPr>
            <a:spLocks noGrp="1"/>
          </p:cNvSpPr>
          <p:nvPr>
            <p:ph type="dt" sz="half" idx="10"/>
          </p:nvPr>
        </p:nvSpPr>
        <p:spPr>
          <a:xfrm>
            <a:off x="609600" y="6476999"/>
            <a:ext cx="28448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pPr>
              <a:defRPr/>
            </a:pPr>
            <a:r>
              <a:rPr lang="en-US" dirty="0"/>
              <a:t>@</a:t>
            </a:r>
            <a:r>
              <a:rPr lang="en-US" dirty="0" err="1"/>
              <a:t>dahlbyk</a:t>
            </a:r>
            <a:endParaRPr lang="en-US" dirty="0"/>
          </a:p>
        </p:txBody>
      </p:sp>
      <p:sp>
        <p:nvSpPr>
          <p:cNvPr id="9" name="Slide Number Placeholder 5"/>
          <p:cNvSpPr>
            <a:spLocks noGrp="1"/>
          </p:cNvSpPr>
          <p:nvPr>
            <p:ph type="sldNum" sz="quarter" idx="4"/>
          </p:nvPr>
        </p:nvSpPr>
        <p:spPr>
          <a:xfrm>
            <a:off x="10566400" y="6476999"/>
            <a:ext cx="1351280"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pPr>
              <a:defRPr/>
            </a:pPr>
            <a:r>
              <a:rPr lang="en-US" dirty="0"/>
              <a:t>#</a:t>
            </a:r>
            <a:r>
              <a:rPr lang="en-US" dirty="0" err="1"/>
              <a:t>ThatConference</a:t>
            </a:r>
            <a:endParaRPr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p>
        </p:txBody>
      </p:sp>
      <p:sp>
        <p:nvSpPr>
          <p:cNvPr id="3" name="Text Placeholder 2"/>
          <p:cNvSpPr>
            <a:spLocks noGrp="1"/>
          </p:cNvSpPr>
          <p:nvPr>
            <p:ph type="body" idx="1"/>
          </p:nvPr>
        </p:nvSpPr>
        <p:spPr>
          <a:xfrm>
            <a:off x="609600" y="1698989"/>
            <a:ext cx="5386917"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609600" y="2449512"/>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a:xfrm>
            <a:off x="6193370" y="1698989"/>
            <a:ext cx="5389033"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6193370" y="2449512"/>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3"/>
          <p:cNvSpPr>
            <a:spLocks noGrp="1"/>
          </p:cNvSpPr>
          <p:nvPr>
            <p:ph type="dt" sz="half" idx="10"/>
          </p:nvPr>
        </p:nvSpPr>
        <p:spPr>
          <a:xfrm>
            <a:off x="609600" y="6476999"/>
            <a:ext cx="28448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pPr>
              <a:defRPr/>
            </a:pPr>
            <a:r>
              <a:rPr lang="en-US" dirty="0"/>
              <a:t>@</a:t>
            </a:r>
            <a:r>
              <a:rPr lang="en-US" dirty="0" err="1"/>
              <a:t>dahlbyk</a:t>
            </a:r>
            <a:endParaRPr lang="en-US" dirty="0"/>
          </a:p>
        </p:txBody>
      </p:sp>
      <p:sp>
        <p:nvSpPr>
          <p:cNvPr id="11" name="Slide Number Placeholder 5"/>
          <p:cNvSpPr>
            <a:spLocks noGrp="1"/>
          </p:cNvSpPr>
          <p:nvPr>
            <p:ph type="sldNum" sz="quarter" idx="11"/>
          </p:nvPr>
        </p:nvSpPr>
        <p:spPr>
          <a:xfrm>
            <a:off x="10566400" y="6476999"/>
            <a:ext cx="1351280"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pPr>
              <a:defRPr/>
            </a:pPr>
            <a:r>
              <a:rPr lang="en-US" dirty="0"/>
              <a:t>#</a:t>
            </a:r>
            <a:r>
              <a:rPr lang="en-US" dirty="0" err="1"/>
              <a:t>ThatConference</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6" name="Date Placeholder 3"/>
          <p:cNvSpPr>
            <a:spLocks noGrp="1"/>
          </p:cNvSpPr>
          <p:nvPr>
            <p:ph type="dt" sz="half" idx="2"/>
          </p:nvPr>
        </p:nvSpPr>
        <p:spPr>
          <a:xfrm>
            <a:off x="609600" y="6476999"/>
            <a:ext cx="28448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pPr>
              <a:defRPr/>
            </a:pPr>
            <a:r>
              <a:rPr lang="en-US" dirty="0"/>
              <a:t>@</a:t>
            </a:r>
            <a:r>
              <a:rPr lang="en-US" dirty="0" err="1"/>
              <a:t>dahlbyk</a:t>
            </a:r>
            <a:endParaRPr lang="en-US" dirty="0"/>
          </a:p>
        </p:txBody>
      </p:sp>
      <p:sp>
        <p:nvSpPr>
          <p:cNvPr id="7" name="Slide Number Placeholder 5"/>
          <p:cNvSpPr>
            <a:spLocks noGrp="1"/>
          </p:cNvSpPr>
          <p:nvPr>
            <p:ph type="sldNum" sz="quarter" idx="4"/>
          </p:nvPr>
        </p:nvSpPr>
        <p:spPr>
          <a:xfrm>
            <a:off x="10566400" y="6476999"/>
            <a:ext cx="1351280"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pPr>
              <a:defRPr/>
            </a:pPr>
            <a:r>
              <a:rPr lang="en-US" dirty="0"/>
              <a:t>#</a:t>
            </a:r>
            <a:r>
              <a:rPr lang="en-US" dirty="0" err="1"/>
              <a:t>ThatConference</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81692B0E-976E-4183-B05E-048850D52E96}" type="datetimeFigureOut">
              <a:rPr lang="en-US" smtClean="0"/>
              <a:pPr>
                <a:defRPr/>
              </a:pPr>
              <a:t>8/7/2019</a:t>
            </a:fld>
            <a:endParaRPr lang="en-US" dirty="0"/>
          </a:p>
        </p:txBody>
      </p:sp>
      <p:sp>
        <p:nvSpPr>
          <p:cNvPr id="3" name="Footer Placeholder 2"/>
          <p:cNvSpPr>
            <a:spLocks noGrp="1"/>
          </p:cNvSpPr>
          <p:nvPr>
            <p:ph type="ftr" sz="quarter" idx="11"/>
          </p:nvPr>
        </p:nvSpPr>
        <p:spPr>
          <a:xfrm>
            <a:off x="3520798" y="6476999"/>
            <a:ext cx="7343625" cy="274320"/>
          </a:xfrm>
          <a:prstGeom prst="rect">
            <a:avLst/>
          </a:prstGeom>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CA8895AC-9195-41B9-A34D-50274B96C417}" type="slidenum">
              <a:rPr lang="en-US" smtClean="0"/>
              <a:pPr>
                <a:defRPr/>
              </a:pPr>
              <a:t>‹#›</a:t>
            </a:fld>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3784" y="152400"/>
            <a:ext cx="3364992" cy="978408"/>
          </a:xfrm>
        </p:spPr>
        <p:txBody>
          <a:bodyPr vert="horz" lIns="73152" rIns="45720" bIns="0" rtlCol="0" anchor="b">
            <a:normAutofit/>
            <a:sp3d prstMaterial="matte"/>
          </a:bodyPr>
          <a:lstStyle>
            <a:lvl1pPr algn="l">
              <a:defRPr sz="2000" b="0"/>
            </a:lvl1pPr>
            <a:extLst/>
          </a:lstStyle>
          <a:p>
            <a:r>
              <a:rPr kumimoji="0" lang="en-US"/>
              <a:t>Click to edit Master title style</a:t>
            </a:r>
          </a:p>
        </p:txBody>
      </p:sp>
      <p:sp>
        <p:nvSpPr>
          <p:cNvPr id="3" name="Content Placeholder 2"/>
          <p:cNvSpPr>
            <a:spLocks noGrp="1"/>
          </p:cNvSpPr>
          <p:nvPr>
            <p:ph idx="1"/>
          </p:nvPr>
        </p:nvSpPr>
        <p:spPr>
          <a:xfrm>
            <a:off x="4025839" y="1743134"/>
            <a:ext cx="7894188"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2"/>
          </p:nvPr>
        </p:nvSpPr>
        <p:spPr>
          <a:xfrm>
            <a:off x="223784" y="1730018"/>
            <a:ext cx="329184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pPr>
              <a:defRPr/>
            </a:pPr>
            <a:fld id="{31849A5B-7B62-41FD-A408-238645092E7D}" type="datetimeFigureOut">
              <a:rPr lang="en-US" smtClean="0"/>
              <a:pPr>
                <a:defRPr/>
              </a:pPr>
              <a:t>8/7/2019</a:t>
            </a:fld>
            <a:endParaRPr lang="en-US" dirty="0"/>
          </a:p>
        </p:txBody>
      </p:sp>
      <p:sp>
        <p:nvSpPr>
          <p:cNvPr id="6" name="Footer Placeholder 5"/>
          <p:cNvSpPr>
            <a:spLocks noGrp="1"/>
          </p:cNvSpPr>
          <p:nvPr>
            <p:ph type="ftr" sz="quarter" idx="11"/>
          </p:nvPr>
        </p:nvSpPr>
        <p:spPr>
          <a:xfrm>
            <a:off x="3520798" y="6476999"/>
            <a:ext cx="7343625" cy="274320"/>
          </a:xfrm>
          <a:prstGeom prst="rect">
            <a:avLst/>
          </a:prstGeom>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CBE35EFE-D1AC-49C4-9E6E-DCB8CD053A7F}" type="slidenum">
              <a:rPr lang="en-US" smtClean="0"/>
              <a:pPr>
                <a:defRPr/>
              </a:pPr>
              <a:t>‹#›</a:t>
            </a:fld>
            <a:endParaRPr lang="en-US" dirty="0"/>
          </a:p>
        </p:txBody>
      </p:sp>
      <p:sp>
        <p:nvSpPr>
          <p:cNvPr id="12" name="Rectangle 11"/>
          <p:cNvSpPr/>
          <p:nvPr/>
        </p:nvSpPr>
        <p:spPr bwMode="invGray">
          <a:xfrm>
            <a:off x="3807649" y="0"/>
            <a:ext cx="6096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3807649" y="0"/>
            <a:ext cx="6096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9456" y="155448"/>
            <a:ext cx="3366867" cy="978408"/>
          </a:xfrm>
        </p:spPr>
        <p:txBody>
          <a:bodyPr lIns="73152" bIns="0" anchor="b">
            <a:sp3d prstMaterial="matte"/>
          </a:bodyPr>
          <a:lstStyle>
            <a:lvl1pPr algn="l">
              <a:defRPr sz="2000" b="0"/>
            </a:lvl1pPr>
            <a:extLst/>
          </a:lstStyle>
          <a:p>
            <a:r>
              <a:rPr kumimoji="0" lang="en-US"/>
              <a:t>Click to edit Master title style</a:t>
            </a:r>
          </a:p>
        </p:txBody>
      </p:sp>
      <p:sp>
        <p:nvSpPr>
          <p:cNvPr id="3" name="Picture Placeholder 2"/>
          <p:cNvSpPr>
            <a:spLocks noGrp="1"/>
          </p:cNvSpPr>
          <p:nvPr>
            <p:ph type="pic" idx="1"/>
          </p:nvPr>
        </p:nvSpPr>
        <p:spPr>
          <a:xfrm>
            <a:off x="3871743" y="1484808"/>
            <a:ext cx="8329863"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219456" y="1728216"/>
            <a:ext cx="329184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219456" y="1170432"/>
            <a:ext cx="3364992" cy="201168"/>
          </a:xfrm>
        </p:spPr>
        <p:txBody>
          <a:bodyPr/>
          <a:lstStyle/>
          <a:p>
            <a:pPr>
              <a:defRPr/>
            </a:pPr>
            <a:fld id="{FBFAC966-EF58-457C-B3DD-D7060A72FC24}" type="datetimeFigureOut">
              <a:rPr lang="en-US" smtClean="0"/>
              <a:pPr>
                <a:defRPr/>
              </a:pPr>
              <a:t>8/7/2019</a:t>
            </a:fld>
            <a:endParaRPr lang="en-US"/>
          </a:p>
        </p:txBody>
      </p:sp>
      <p:sp>
        <p:nvSpPr>
          <p:cNvPr id="11" name="Rectangle 10"/>
          <p:cNvSpPr/>
          <p:nvPr/>
        </p:nvSpPr>
        <p:spPr>
          <a:xfrm>
            <a:off x="3807649" y="0"/>
            <a:ext cx="6096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3807649" y="0"/>
            <a:ext cx="6096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Footer Placeholder 5"/>
          <p:cNvSpPr>
            <a:spLocks noGrp="1"/>
          </p:cNvSpPr>
          <p:nvPr>
            <p:ph type="ftr" sz="quarter" idx="11"/>
          </p:nvPr>
        </p:nvSpPr>
        <p:spPr>
          <a:xfrm>
            <a:off x="4047744" y="1170432"/>
            <a:ext cx="6925056" cy="201168"/>
          </a:xfrm>
          <a:prstGeom prst="rect">
            <a:avLst/>
          </a:prstGeom>
        </p:spPr>
        <p:txBody>
          <a:bodyPr/>
          <a:lstStyle>
            <a:lvl1pPr>
              <a:defRPr>
                <a:solidFill>
                  <a:schemeClr val="bg1">
                    <a:shade val="50000"/>
                  </a:schemeClr>
                </a:solidFill>
              </a:defRPr>
            </a:lvl1pPr>
          </a:lstStyle>
          <a:p>
            <a:pPr>
              <a:defRPr/>
            </a:pPr>
            <a:endParaRPr lang="en-US"/>
          </a:p>
        </p:txBody>
      </p:sp>
      <p:sp>
        <p:nvSpPr>
          <p:cNvPr id="7" name="Slide Number Placeholder 6"/>
          <p:cNvSpPr>
            <a:spLocks noGrp="1"/>
          </p:cNvSpPr>
          <p:nvPr>
            <p:ph type="sldNum" sz="quarter" idx="12"/>
          </p:nvPr>
        </p:nvSpPr>
        <p:spPr>
          <a:xfrm>
            <a:off x="11119104" y="1170432"/>
            <a:ext cx="978485" cy="201168"/>
          </a:xfrm>
        </p:spPr>
        <p:txBody>
          <a:bodyPr/>
          <a:lstStyle/>
          <a:p>
            <a:pPr>
              <a:defRPr/>
            </a:pPr>
            <a:fld id="{7F83CB1B-EFCD-45B5-8F42-20551E410953}" type="slidenum">
              <a:rPr lang="en-US" smtClean="0"/>
              <a:pPr>
                <a:defRPr/>
              </a:pPr>
              <a:t>‹#›</a:t>
            </a:fld>
            <a:endParaRPr lang="en-US"/>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7" name="Rectangle 6"/>
          <p:cNvSpPr/>
          <p:nvPr/>
        </p:nvSpPr>
        <p:spPr bwMode="ltGray">
          <a:xfrm>
            <a:off x="3" y="0"/>
            <a:ext cx="12191999" cy="1433734"/>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Placeholder 1"/>
          <p:cNvSpPr>
            <a:spLocks noGrp="1"/>
          </p:cNvSpPr>
          <p:nvPr>
            <p:ph type="title"/>
          </p:nvPr>
        </p:nvSpPr>
        <p:spPr>
          <a:xfrm>
            <a:off x="609600" y="152400"/>
            <a:ext cx="109728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a:t>Click to edit Master title style</a:t>
            </a:r>
          </a:p>
        </p:txBody>
      </p:sp>
      <p:sp>
        <p:nvSpPr>
          <p:cNvPr id="3" name="Text Placeholder 2"/>
          <p:cNvSpPr>
            <a:spLocks noGrp="1"/>
          </p:cNvSpPr>
          <p:nvPr>
            <p:ph type="body" idx="1"/>
          </p:nvPr>
        </p:nvSpPr>
        <p:spPr>
          <a:xfrm>
            <a:off x="609600" y="1775192"/>
            <a:ext cx="10972800" cy="4625609"/>
          </a:xfrm>
          <a:prstGeom prst="rect">
            <a:avLst/>
          </a:prstGeom>
        </p:spPr>
        <p:txBody>
          <a:bodyPr vert="horz" lIns="54864" tIns="91440" rtlCol="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4" name="Date Placeholder 3"/>
          <p:cNvSpPr>
            <a:spLocks noGrp="1"/>
          </p:cNvSpPr>
          <p:nvPr>
            <p:ph type="dt" sz="half" idx="2"/>
          </p:nvPr>
        </p:nvSpPr>
        <p:spPr>
          <a:xfrm>
            <a:off x="609600" y="6476999"/>
            <a:ext cx="28448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pPr>
              <a:defRPr/>
            </a:pPr>
            <a:r>
              <a:rPr lang="en-US" dirty="0"/>
              <a:t>@</a:t>
            </a:r>
            <a:r>
              <a:rPr lang="en-US" dirty="0" err="1"/>
              <a:t>dahlbyk</a:t>
            </a:r>
            <a:endParaRPr lang="en-US" dirty="0"/>
          </a:p>
        </p:txBody>
      </p:sp>
      <p:sp>
        <p:nvSpPr>
          <p:cNvPr id="6" name="Slide Number Placeholder 5"/>
          <p:cNvSpPr>
            <a:spLocks noGrp="1"/>
          </p:cNvSpPr>
          <p:nvPr>
            <p:ph type="sldNum" sz="quarter" idx="4"/>
          </p:nvPr>
        </p:nvSpPr>
        <p:spPr>
          <a:xfrm>
            <a:off x="10566400" y="6476999"/>
            <a:ext cx="1351280"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pPr>
              <a:defRPr/>
            </a:pPr>
            <a:r>
              <a:rPr lang="en-US" dirty="0"/>
              <a:t>#</a:t>
            </a:r>
            <a:r>
              <a:rPr lang="en-US" dirty="0" err="1"/>
              <a:t>ThatConference</a:t>
            </a:r>
            <a:endParaRPr lang="en-US" dirty="0"/>
          </a:p>
        </p:txBody>
      </p:sp>
    </p:spTree>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Lst>
  <p:transition>
    <p:fade/>
  </p:transition>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maxpixel.net/Cloud-Branch-Autumn-Brown-Barren-Branches-Closeup-2316715" TargetMode="External"/><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www.publicdomainpictures.net/en/view-image.php?image=60828&amp;picture=colorful-gift-tags" TargetMode="External"/><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commons.wikimedia.org/wiki/File:Directed_graph_with_back_edge.svg" TargetMode="External"/><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pixabay.com/illustrations/punishments-cartoon-character-idea-2933524/" TargetMode="External"/><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libreshot.com/remote-control/" TargetMode="External"/><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www.pexels.com/photo/stainless-steel-fork-on-white-background-39565/" TargetMode="External"/><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hyperlink" Target="https://giphy.com/gifs/80s-push-it-salt-n-pepa-lwki0upYCwQp2"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giphy.com/gifs/mean-girls-regina-george-stop-trying-to-make-fetch-happen-5G98t8QjqBLK8" TargetMode="External"/><Relationship Id="rId2" Type="http://schemas.openxmlformats.org/officeDocument/2006/relationships/image" Target="../media/image28.gi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www.airforcemedicine.af.mil/News/Photos/igphoto/2000101890/" TargetMode="External"/><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help.github.com/en/articles/about-merge-methods-on-github" TargetMode="Externa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help.github.com/en/articles/about-merge-methods-on-github"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hyperlink" Target="https://nvie.com/posts/a-successful-git-branching-model/"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github.com/dahlbyk/Presentations" TargetMode="External"/></Relationships>
</file>

<file path=ppt/slides/_rels/slide6.xml.rels><?xml version="1.0" encoding="UTF-8" standalone="yes"?>
<Relationships xmlns="http://schemas.openxmlformats.org/package/2006/relationships"><Relationship Id="rId2" Type="http://schemas.openxmlformats.org/officeDocument/2006/relationships/hyperlink" Target="https://vimeo.com/43659036"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lang="en-US" dirty="0"/>
              <a:t>Git Together</a:t>
            </a:r>
          </a:p>
        </p:txBody>
      </p:sp>
      <p:sp>
        <p:nvSpPr>
          <p:cNvPr id="26626" name="Text Placeholder 2"/>
          <p:cNvSpPr>
            <a:spLocks noGrp="1"/>
          </p:cNvSpPr>
          <p:nvPr>
            <p:ph type="subTitle" idx="1"/>
          </p:nvPr>
        </p:nvSpPr>
        <p:spPr/>
        <p:txBody>
          <a:bodyPr>
            <a:normAutofit/>
          </a:bodyPr>
          <a:lstStyle/>
          <a:p>
            <a:r>
              <a:rPr lang="en-US" sz="2400" dirty="0"/>
              <a:t>Keith </a:t>
            </a:r>
            <a:r>
              <a:rPr lang="en-US" sz="2400" dirty="0" err="1"/>
              <a:t>Dahlby</a:t>
            </a:r>
            <a:endParaRPr lang="en-US" sz="2400" dirty="0"/>
          </a:p>
          <a:p>
            <a:r>
              <a:rPr lang="en-US" sz="2400" dirty="0"/>
              <a:t>@</a:t>
            </a:r>
            <a:r>
              <a:rPr lang="en-US" sz="2400" dirty="0" err="1"/>
              <a:t>dahlbyk</a:t>
            </a:r>
            <a:endParaRPr lang="en-US" sz="2400"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utumn, Barren, Branch, Branches, Brown, Closeup, Cloud">
            <a:extLst>
              <a:ext uri="{FF2B5EF4-FFF2-40B4-BE49-F238E27FC236}">
                <a16:creationId xmlns:a16="http://schemas.microsoft.com/office/drawing/2014/main" id="{B35CB087-6FDA-4E55-98D2-3EFAD4B269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81000"/>
            <a:ext cx="9144000" cy="6096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AFF152A-CD94-4014-BC53-CAAC0A0C9CBA}"/>
              </a:ext>
            </a:extLst>
          </p:cNvPr>
          <p:cNvSpPr/>
          <p:nvPr/>
        </p:nvSpPr>
        <p:spPr>
          <a:xfrm>
            <a:off x="3048000" y="6635663"/>
            <a:ext cx="6096000" cy="246221"/>
          </a:xfrm>
          <a:prstGeom prst="rect">
            <a:avLst/>
          </a:prstGeom>
        </p:spPr>
        <p:txBody>
          <a:bodyPr>
            <a:spAutoFit/>
          </a:bodyPr>
          <a:lstStyle/>
          <a:p>
            <a:pPr algn="ctr"/>
            <a:r>
              <a:rPr lang="en-US" sz="1000" dirty="0">
                <a:hlinkClick r:id="rId3"/>
              </a:rPr>
              <a:t>https://www.maxpixel.net/Cloud-Branch-Autumn-Brown-Barren-Branches-Closeup-2316715</a:t>
            </a:r>
            <a:endParaRPr lang="en-US" sz="1000" dirty="0"/>
          </a:p>
        </p:txBody>
      </p:sp>
    </p:spTree>
    <p:extLst>
      <p:ext uri="{BB962C8B-B14F-4D97-AF65-F5344CB8AC3E}">
        <p14:creationId xmlns:p14="http://schemas.microsoft.com/office/powerpoint/2010/main" val="366147037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DD4E55-0265-4DF3-A8D1-1B400954E837}"/>
              </a:ext>
            </a:extLst>
          </p:cNvPr>
          <p:cNvPicPr>
            <a:picLocks noChangeAspect="1"/>
          </p:cNvPicPr>
          <p:nvPr/>
        </p:nvPicPr>
        <p:blipFill>
          <a:blip r:embed="rId2"/>
          <a:stretch>
            <a:fillRect/>
          </a:stretch>
        </p:blipFill>
        <p:spPr>
          <a:xfrm>
            <a:off x="0" y="1513964"/>
            <a:ext cx="12192000" cy="3830072"/>
          </a:xfrm>
          <a:prstGeom prst="rect">
            <a:avLst/>
          </a:prstGeom>
        </p:spPr>
      </p:pic>
    </p:spTree>
    <p:extLst>
      <p:ext uri="{BB962C8B-B14F-4D97-AF65-F5344CB8AC3E}">
        <p14:creationId xmlns:p14="http://schemas.microsoft.com/office/powerpoint/2010/main" val="22535876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olorful Gift Tags">
            <a:extLst>
              <a:ext uri="{FF2B5EF4-FFF2-40B4-BE49-F238E27FC236}">
                <a16:creationId xmlns:a16="http://schemas.microsoft.com/office/drawing/2014/main" id="{82C5167B-631C-45BA-BCE3-961540F04F8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19D1ABB-E860-419E-BBC1-BF4C4DBB4B91}"/>
              </a:ext>
            </a:extLst>
          </p:cNvPr>
          <p:cNvSpPr/>
          <p:nvPr/>
        </p:nvSpPr>
        <p:spPr>
          <a:xfrm>
            <a:off x="3048000" y="6567690"/>
            <a:ext cx="6096000" cy="253916"/>
          </a:xfrm>
          <a:prstGeom prst="rect">
            <a:avLst/>
          </a:prstGeom>
        </p:spPr>
        <p:txBody>
          <a:bodyPr>
            <a:spAutoFit/>
          </a:bodyPr>
          <a:lstStyle/>
          <a:p>
            <a:pPr algn="ctr"/>
            <a:r>
              <a:rPr lang="en-US" sz="1000" dirty="0">
                <a:hlinkClick r:id="rId3"/>
              </a:rPr>
              <a:t>https://www.publicdomainpictures.net/en/view-image.php?image=60828&amp;picture=colorful-gift-tags</a:t>
            </a:r>
            <a:endParaRPr lang="en-US" sz="1000" dirty="0"/>
          </a:p>
        </p:txBody>
      </p:sp>
    </p:spTree>
    <p:extLst>
      <p:ext uri="{BB962C8B-B14F-4D97-AF65-F5344CB8AC3E}">
        <p14:creationId xmlns:p14="http://schemas.microsoft.com/office/powerpoint/2010/main" val="161137610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C07462-8615-4559-BED2-CE0C5A7DB84C}"/>
              </a:ext>
            </a:extLst>
          </p:cNvPr>
          <p:cNvPicPr>
            <a:picLocks noChangeAspect="1"/>
          </p:cNvPicPr>
          <p:nvPr/>
        </p:nvPicPr>
        <p:blipFill>
          <a:blip r:embed="rId2"/>
          <a:stretch>
            <a:fillRect/>
          </a:stretch>
        </p:blipFill>
        <p:spPr>
          <a:xfrm>
            <a:off x="993698" y="0"/>
            <a:ext cx="10204603" cy="6858000"/>
          </a:xfrm>
          <a:prstGeom prst="rect">
            <a:avLst/>
          </a:prstGeom>
        </p:spPr>
      </p:pic>
    </p:spTree>
    <p:extLst>
      <p:ext uri="{BB962C8B-B14F-4D97-AF65-F5344CB8AC3E}">
        <p14:creationId xmlns:p14="http://schemas.microsoft.com/office/powerpoint/2010/main" val="298676604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2" name="Picture 10">
            <a:extLst>
              <a:ext uri="{FF2B5EF4-FFF2-40B4-BE49-F238E27FC236}">
                <a16:creationId xmlns:a16="http://schemas.microsoft.com/office/drawing/2014/main" id="{B90349BA-2EB9-4118-99DC-4006140122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2338" y="0"/>
            <a:ext cx="52673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42DA232-75B6-44BC-B03A-83FFC5935A68}"/>
              </a:ext>
            </a:extLst>
          </p:cNvPr>
          <p:cNvSpPr/>
          <p:nvPr/>
        </p:nvSpPr>
        <p:spPr>
          <a:xfrm>
            <a:off x="-76200" y="6596390"/>
            <a:ext cx="6096000" cy="246221"/>
          </a:xfrm>
          <a:prstGeom prst="rect">
            <a:avLst/>
          </a:prstGeom>
        </p:spPr>
        <p:txBody>
          <a:bodyPr>
            <a:spAutoFit/>
          </a:bodyPr>
          <a:lstStyle/>
          <a:p>
            <a:r>
              <a:rPr lang="en-US" sz="1000" dirty="0">
                <a:hlinkClick r:id="rId3"/>
              </a:rPr>
              <a:t>https://commons.wikimedia.org/wiki/File:Directed_graph_with_back_edge.svg</a:t>
            </a:r>
            <a:endParaRPr lang="en-US" sz="1000" dirty="0"/>
          </a:p>
        </p:txBody>
      </p:sp>
    </p:spTree>
    <p:extLst>
      <p:ext uri="{BB962C8B-B14F-4D97-AF65-F5344CB8AC3E}">
        <p14:creationId xmlns:p14="http://schemas.microsoft.com/office/powerpoint/2010/main" val="324809053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58431A-E8F8-459A-AF16-C39AA376BEB8}"/>
              </a:ext>
            </a:extLst>
          </p:cNvPr>
          <p:cNvPicPr>
            <a:picLocks noChangeAspect="1"/>
          </p:cNvPicPr>
          <p:nvPr/>
        </p:nvPicPr>
        <p:blipFill>
          <a:blip r:embed="rId2"/>
          <a:stretch>
            <a:fillRect/>
          </a:stretch>
        </p:blipFill>
        <p:spPr>
          <a:xfrm>
            <a:off x="0" y="1055408"/>
            <a:ext cx="12192000" cy="4747184"/>
          </a:xfrm>
          <a:prstGeom prst="rect">
            <a:avLst/>
          </a:prstGeom>
        </p:spPr>
      </p:pic>
    </p:spTree>
    <p:extLst>
      <p:ext uri="{BB962C8B-B14F-4D97-AF65-F5344CB8AC3E}">
        <p14:creationId xmlns:p14="http://schemas.microsoft.com/office/powerpoint/2010/main" val="213576044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unishments, Cartoon Character, Idea, Card, Football">
            <a:extLst>
              <a:ext uri="{FF2B5EF4-FFF2-40B4-BE49-F238E27FC236}">
                <a16:creationId xmlns:a16="http://schemas.microsoft.com/office/drawing/2014/main" id="{331CD408-3F2D-4E85-80DB-128F98DC04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2E0814B-3267-4D74-9528-1AB1547A4A86}"/>
              </a:ext>
            </a:extLst>
          </p:cNvPr>
          <p:cNvSpPr/>
          <p:nvPr/>
        </p:nvSpPr>
        <p:spPr>
          <a:xfrm>
            <a:off x="3048000" y="6597527"/>
            <a:ext cx="6096000" cy="246221"/>
          </a:xfrm>
          <a:prstGeom prst="rect">
            <a:avLst/>
          </a:prstGeom>
        </p:spPr>
        <p:txBody>
          <a:bodyPr>
            <a:spAutoFit/>
          </a:bodyPr>
          <a:lstStyle/>
          <a:p>
            <a:pPr algn="ctr"/>
            <a:r>
              <a:rPr lang="en-US" sz="1000" dirty="0">
                <a:hlinkClick r:id="rId3"/>
              </a:rPr>
              <a:t>https://pixabay.com/illustrations/punishments-cartoon-character-idea-2933524/</a:t>
            </a:r>
            <a:endParaRPr lang="en-US" sz="1000" dirty="0"/>
          </a:p>
        </p:txBody>
      </p:sp>
    </p:spTree>
    <p:extLst>
      <p:ext uri="{BB962C8B-B14F-4D97-AF65-F5344CB8AC3E}">
        <p14:creationId xmlns:p14="http://schemas.microsoft.com/office/powerpoint/2010/main" val="400184516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F83882-BADB-4E98-B9A2-AD41416A5543}"/>
              </a:ext>
            </a:extLst>
          </p:cNvPr>
          <p:cNvPicPr>
            <a:picLocks noChangeAspect="1"/>
          </p:cNvPicPr>
          <p:nvPr/>
        </p:nvPicPr>
        <p:blipFill>
          <a:blip r:embed="rId2"/>
          <a:stretch>
            <a:fillRect/>
          </a:stretch>
        </p:blipFill>
        <p:spPr>
          <a:xfrm>
            <a:off x="4443233" y="0"/>
            <a:ext cx="3305534" cy="6858000"/>
          </a:xfrm>
          <a:prstGeom prst="rect">
            <a:avLst/>
          </a:prstGeom>
        </p:spPr>
      </p:pic>
    </p:spTree>
    <p:extLst>
      <p:ext uri="{BB962C8B-B14F-4D97-AF65-F5344CB8AC3E}">
        <p14:creationId xmlns:p14="http://schemas.microsoft.com/office/powerpoint/2010/main" val="88710771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F308D15C-DC69-4D31-B93D-1107660ED71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AE12DA9-9C93-41AC-AF01-76ABE9BE48CF}"/>
              </a:ext>
            </a:extLst>
          </p:cNvPr>
          <p:cNvSpPr/>
          <p:nvPr/>
        </p:nvSpPr>
        <p:spPr>
          <a:xfrm>
            <a:off x="4985760" y="6611779"/>
            <a:ext cx="2220480" cy="246221"/>
          </a:xfrm>
          <a:prstGeom prst="rect">
            <a:avLst/>
          </a:prstGeom>
        </p:spPr>
        <p:txBody>
          <a:bodyPr wrap="none">
            <a:spAutoFit/>
          </a:bodyPr>
          <a:lstStyle/>
          <a:p>
            <a:pPr algn="ctr"/>
            <a:r>
              <a:rPr lang="en-US" sz="1000" dirty="0">
                <a:hlinkClick r:id="rId3"/>
              </a:rPr>
              <a:t>https://libreshot.com/remote-control/</a:t>
            </a:r>
            <a:endParaRPr lang="en-US" sz="1000" dirty="0"/>
          </a:p>
        </p:txBody>
      </p:sp>
    </p:spTree>
    <p:extLst>
      <p:ext uri="{BB962C8B-B14F-4D97-AF65-F5344CB8AC3E}">
        <p14:creationId xmlns:p14="http://schemas.microsoft.com/office/powerpoint/2010/main" val="346204710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43AF45-15DD-4203-B9A3-5F32B6B355E4}"/>
              </a:ext>
            </a:extLst>
          </p:cNvPr>
          <p:cNvPicPr>
            <a:picLocks noChangeAspect="1"/>
          </p:cNvPicPr>
          <p:nvPr/>
        </p:nvPicPr>
        <p:blipFill>
          <a:blip r:embed="rId2"/>
          <a:stretch>
            <a:fillRect/>
          </a:stretch>
        </p:blipFill>
        <p:spPr>
          <a:xfrm>
            <a:off x="0" y="2304791"/>
            <a:ext cx="12192000" cy="2248417"/>
          </a:xfrm>
          <a:prstGeom prst="rect">
            <a:avLst/>
          </a:prstGeom>
        </p:spPr>
      </p:pic>
    </p:spTree>
    <p:extLst>
      <p:ext uri="{BB962C8B-B14F-4D97-AF65-F5344CB8AC3E}">
        <p14:creationId xmlns:p14="http://schemas.microsoft.com/office/powerpoint/2010/main" val="310986011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34FC97-7D5E-5B47-9AA5-24E43181E12C}"/>
              </a:ext>
            </a:extLst>
          </p:cNvPr>
          <p:cNvPicPr>
            <a:picLocks noChangeAspect="1"/>
          </p:cNvPicPr>
          <p:nvPr/>
        </p:nvPicPr>
        <p:blipFill>
          <a:blip r:embed="rId2"/>
          <a:stretch>
            <a:fillRect/>
          </a:stretch>
        </p:blipFill>
        <p:spPr>
          <a:xfrm>
            <a:off x="0" y="0"/>
            <a:ext cx="12192000" cy="6858000"/>
          </a:xfrm>
          <a:prstGeom prst="rect">
            <a:avLst/>
          </a:prstGeom>
        </p:spPr>
      </p:pic>
      <p:sp>
        <p:nvSpPr>
          <p:cNvPr id="3" name="Title 1">
            <a:extLst>
              <a:ext uri="{FF2B5EF4-FFF2-40B4-BE49-F238E27FC236}">
                <a16:creationId xmlns:a16="http://schemas.microsoft.com/office/drawing/2014/main" id="{32EFB1BE-F317-49E1-843A-4972AB647AC0}"/>
              </a:ext>
            </a:extLst>
          </p:cNvPr>
          <p:cNvSpPr>
            <a:spLocks noGrp="1"/>
          </p:cNvSpPr>
          <p:nvPr>
            <p:ph type="ctrTitle"/>
          </p:nvPr>
        </p:nvSpPr>
        <p:spPr>
          <a:xfrm>
            <a:off x="533400" y="3657600"/>
            <a:ext cx="10769600" cy="1673352"/>
          </a:xfrm>
        </p:spPr>
        <p:txBody>
          <a:bodyPr>
            <a:normAutofit/>
          </a:bodyPr>
          <a:lstStyle/>
          <a:p>
            <a:pPr>
              <a:defRPr/>
            </a:pPr>
            <a:r>
              <a:rPr lang="en-US" dirty="0">
                <a:solidFill>
                  <a:srgbClr val="BB4627"/>
                </a:solidFill>
              </a:rPr>
              <a:t>Git Together</a:t>
            </a:r>
          </a:p>
        </p:txBody>
      </p:sp>
      <p:sp>
        <p:nvSpPr>
          <p:cNvPr id="5" name="Text Placeholder 2">
            <a:extLst>
              <a:ext uri="{FF2B5EF4-FFF2-40B4-BE49-F238E27FC236}">
                <a16:creationId xmlns:a16="http://schemas.microsoft.com/office/drawing/2014/main" id="{2C7C29B7-161C-4E9E-B685-BC6CE4433988}"/>
              </a:ext>
            </a:extLst>
          </p:cNvPr>
          <p:cNvSpPr>
            <a:spLocks noGrp="1"/>
          </p:cNvSpPr>
          <p:nvPr>
            <p:ph type="subTitle" idx="1"/>
          </p:nvPr>
        </p:nvSpPr>
        <p:spPr>
          <a:xfrm>
            <a:off x="457200" y="914400"/>
            <a:ext cx="10769600" cy="1499616"/>
          </a:xfrm>
        </p:spPr>
        <p:txBody>
          <a:bodyPr>
            <a:normAutofit/>
          </a:bodyPr>
          <a:lstStyle/>
          <a:p>
            <a:r>
              <a:rPr lang="en-US" sz="3200" b="1" dirty="0">
                <a:solidFill>
                  <a:srgbClr val="BB4627"/>
                </a:solidFill>
              </a:rPr>
              <a:t>Keith </a:t>
            </a:r>
            <a:r>
              <a:rPr lang="en-US" sz="3200" b="1" dirty="0" err="1">
                <a:solidFill>
                  <a:srgbClr val="BB4627"/>
                </a:solidFill>
              </a:rPr>
              <a:t>Dahlby</a:t>
            </a:r>
            <a:endParaRPr lang="en-US" sz="3200" b="1" dirty="0">
              <a:solidFill>
                <a:srgbClr val="BB4627"/>
              </a:solidFill>
            </a:endParaRPr>
          </a:p>
          <a:p>
            <a:r>
              <a:rPr lang="en-US" sz="3200" b="1" dirty="0">
                <a:solidFill>
                  <a:srgbClr val="BB4627"/>
                </a:solidFill>
              </a:rPr>
              <a:t>@</a:t>
            </a:r>
            <a:r>
              <a:rPr lang="en-US" sz="3200" b="1" dirty="0" err="1">
                <a:solidFill>
                  <a:srgbClr val="BB4627"/>
                </a:solidFill>
              </a:rPr>
              <a:t>dahlbyk</a:t>
            </a:r>
            <a:endParaRPr lang="en-US" sz="3200" b="1" dirty="0">
              <a:solidFill>
                <a:srgbClr val="BB4627"/>
              </a:solidFill>
            </a:endParaRPr>
          </a:p>
        </p:txBody>
      </p:sp>
    </p:spTree>
    <p:extLst>
      <p:ext uri="{BB962C8B-B14F-4D97-AF65-F5344CB8AC3E}">
        <p14:creationId xmlns:p14="http://schemas.microsoft.com/office/powerpoint/2010/main" val="168169277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Stainless Steel Fork on White Background">
            <a:extLst>
              <a:ext uri="{FF2B5EF4-FFF2-40B4-BE49-F238E27FC236}">
                <a16:creationId xmlns:a16="http://schemas.microsoft.com/office/drawing/2014/main" id="{EDDB54D4-5178-4A2A-9B0A-D2DCA33C82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450" y="0"/>
            <a:ext cx="1032351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C28B4BE-B501-4793-AF3B-FC7B8CC71BEE}"/>
              </a:ext>
            </a:extLst>
          </p:cNvPr>
          <p:cNvSpPr/>
          <p:nvPr/>
        </p:nvSpPr>
        <p:spPr>
          <a:xfrm>
            <a:off x="3047206" y="6611779"/>
            <a:ext cx="6096000" cy="246221"/>
          </a:xfrm>
          <a:prstGeom prst="rect">
            <a:avLst/>
          </a:prstGeom>
        </p:spPr>
        <p:txBody>
          <a:bodyPr>
            <a:spAutoFit/>
          </a:bodyPr>
          <a:lstStyle/>
          <a:p>
            <a:pPr algn="ctr"/>
            <a:r>
              <a:rPr lang="en-US" sz="1000" dirty="0">
                <a:hlinkClick r:id="rId3"/>
              </a:rPr>
              <a:t>https://www.pexels.com/photo/stainless-steel-fork-on-white-background-39565/</a:t>
            </a:r>
            <a:endParaRPr lang="en-US" sz="1000" dirty="0"/>
          </a:p>
        </p:txBody>
      </p:sp>
    </p:spTree>
    <p:extLst>
      <p:ext uri="{BB962C8B-B14F-4D97-AF65-F5344CB8AC3E}">
        <p14:creationId xmlns:p14="http://schemas.microsoft.com/office/powerpoint/2010/main" val="141064998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EA0D784-84AC-4AAA-86DF-718B425DF406}"/>
              </a:ext>
            </a:extLst>
          </p:cNvPr>
          <p:cNvGrpSpPr/>
          <p:nvPr/>
        </p:nvGrpSpPr>
        <p:grpSpPr>
          <a:xfrm>
            <a:off x="3352800" y="119707"/>
            <a:ext cx="5486400" cy="6585893"/>
            <a:chOff x="3352800" y="1"/>
            <a:chExt cx="5486400" cy="6585893"/>
          </a:xfrm>
        </p:grpSpPr>
        <p:pic>
          <p:nvPicPr>
            <p:cNvPr id="8" name="Picture 7">
              <a:extLst>
                <a:ext uri="{FF2B5EF4-FFF2-40B4-BE49-F238E27FC236}">
                  <a16:creationId xmlns:a16="http://schemas.microsoft.com/office/drawing/2014/main" id="{D81C3C6D-0B79-40CA-8BF2-B83C1C4388B2}"/>
                </a:ext>
              </a:extLst>
            </p:cNvPr>
            <p:cNvPicPr>
              <a:picLocks noChangeAspect="1"/>
            </p:cNvPicPr>
            <p:nvPr/>
          </p:nvPicPr>
          <p:blipFill>
            <a:blip r:embed="rId2"/>
            <a:stretch>
              <a:fillRect/>
            </a:stretch>
          </p:blipFill>
          <p:spPr>
            <a:xfrm>
              <a:off x="3352800" y="1"/>
              <a:ext cx="5486400" cy="3479715"/>
            </a:xfrm>
            <a:prstGeom prst="rect">
              <a:avLst/>
            </a:prstGeom>
          </p:spPr>
        </p:pic>
        <p:pic>
          <p:nvPicPr>
            <p:cNvPr id="5" name="Picture 4">
              <a:extLst>
                <a:ext uri="{FF2B5EF4-FFF2-40B4-BE49-F238E27FC236}">
                  <a16:creationId xmlns:a16="http://schemas.microsoft.com/office/drawing/2014/main" id="{468F1FC1-B380-4EB4-AF01-EE35A99C4904}"/>
                </a:ext>
              </a:extLst>
            </p:cNvPr>
            <p:cNvPicPr>
              <a:picLocks noChangeAspect="1"/>
            </p:cNvPicPr>
            <p:nvPr/>
          </p:nvPicPr>
          <p:blipFill>
            <a:blip r:embed="rId3"/>
            <a:stretch>
              <a:fillRect/>
            </a:stretch>
          </p:blipFill>
          <p:spPr>
            <a:xfrm>
              <a:off x="3352800" y="2590800"/>
              <a:ext cx="5486400" cy="3995094"/>
            </a:xfrm>
            <a:prstGeom prst="rect">
              <a:avLst/>
            </a:prstGeom>
          </p:spPr>
        </p:pic>
      </p:grpSp>
    </p:spTree>
    <p:extLst>
      <p:ext uri="{BB962C8B-B14F-4D97-AF65-F5344CB8AC3E}">
        <p14:creationId xmlns:p14="http://schemas.microsoft.com/office/powerpoint/2010/main" val="43190888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Remote Operations</a:t>
            </a:r>
          </a:p>
        </p:txBody>
      </p:sp>
      <p:sp>
        <p:nvSpPr>
          <p:cNvPr id="8" name="Text Placeholder 7"/>
          <p:cNvSpPr>
            <a:spLocks noGrp="1"/>
          </p:cNvSpPr>
          <p:nvPr>
            <p:ph type="body" idx="1"/>
          </p:nvPr>
        </p:nvSpPr>
        <p:spPr/>
        <p:txBody>
          <a:bodyPr/>
          <a:lstStyle/>
          <a:p>
            <a:endParaRPr lang="en-US"/>
          </a:p>
        </p:txBody>
      </p:sp>
      <p:sp>
        <p:nvSpPr>
          <p:cNvPr id="4" name="Slide Number Placeholder 5"/>
          <p:cNvSpPr>
            <a:spLocks noGrp="1"/>
          </p:cNvSpPr>
          <p:nvPr>
            <p:ph type="sldNum" sz="quarter" idx="4"/>
          </p:nvPr>
        </p:nvSpPr>
        <p:spPr>
          <a:xfrm>
            <a:off x="8077200" y="6476999"/>
            <a:ext cx="2385060" cy="274320"/>
          </a:xfrm>
          <a:prstGeom prst="rect">
            <a:avLst/>
          </a:prstGeom>
        </p:spPr>
        <p:txBody>
          <a:bodyPr vert="horz" bIns="0" rtlCol="0" anchor="b">
            <a:normAutofit/>
          </a:bodyPr>
          <a:lstStyle>
            <a:lvl1pPr algn="r" eaLnBrk="1" latinLnBrk="0" hangingPunct="1">
              <a:defRPr kumimoji="0" sz="1200">
                <a:solidFill>
                  <a:schemeClr val="tx1">
                    <a:tint val="95000"/>
                  </a:schemeClr>
                </a:solidFill>
              </a:defRPr>
            </a:lvl1pPr>
            <a:extLst/>
          </a:lstStyle>
          <a:p>
            <a:pPr>
              <a:buNone/>
              <a:defRPr/>
            </a:pPr>
            <a:r>
              <a:rPr lang="en-US" dirty="0"/>
              <a:t>@</a:t>
            </a:r>
            <a:r>
              <a:rPr lang="en-US" dirty="0" err="1"/>
              <a:t>dahlbyk</a:t>
            </a:r>
            <a:r>
              <a:rPr lang="en-US" dirty="0"/>
              <a:t> #</a:t>
            </a:r>
            <a:r>
              <a:rPr lang="en-US" dirty="0" err="1"/>
              <a:t>ThatConference</a:t>
            </a:r>
            <a:endParaRPr lang="en-US" dirty="0"/>
          </a:p>
        </p:txBody>
      </p:sp>
    </p:spTree>
    <p:extLst>
      <p:ext uri="{BB962C8B-B14F-4D97-AF65-F5344CB8AC3E}">
        <p14:creationId xmlns:p14="http://schemas.microsoft.com/office/powerpoint/2010/main" val="114717745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11ADA0-94C6-4E63-82C4-12191B61BA3F}"/>
              </a:ext>
            </a:extLst>
          </p:cNvPr>
          <p:cNvSpPr/>
          <p:nvPr/>
        </p:nvSpPr>
        <p:spPr>
          <a:xfrm>
            <a:off x="3048000" y="6611779"/>
            <a:ext cx="6096000" cy="246221"/>
          </a:xfrm>
          <a:prstGeom prst="rect">
            <a:avLst/>
          </a:prstGeom>
        </p:spPr>
        <p:txBody>
          <a:bodyPr>
            <a:spAutoFit/>
          </a:bodyPr>
          <a:lstStyle/>
          <a:p>
            <a:pPr algn="ctr"/>
            <a:r>
              <a:rPr lang="en-US" sz="1000" dirty="0">
                <a:hlinkClick r:id="rId2"/>
              </a:rPr>
              <a:t>https://giphy.com/gifs/80s-push-it-salt-n-pepa-lwki0upYCwQp2</a:t>
            </a:r>
            <a:endParaRPr lang="en-US" sz="1000" dirty="0"/>
          </a:p>
        </p:txBody>
      </p:sp>
      <p:sp>
        <p:nvSpPr>
          <p:cNvPr id="3" name="Rectangle 2">
            <a:extLst>
              <a:ext uri="{FF2B5EF4-FFF2-40B4-BE49-F238E27FC236}">
                <a16:creationId xmlns:a16="http://schemas.microsoft.com/office/drawing/2014/main" id="{F4784A67-12BF-4BBA-A5E6-B7A598682164}"/>
              </a:ext>
            </a:extLst>
          </p:cNvPr>
          <p:cNvSpPr/>
          <p:nvPr/>
        </p:nvSpPr>
        <p:spPr>
          <a:xfrm>
            <a:off x="7315200" y="609600"/>
            <a:ext cx="1676400" cy="563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descr="push it music video GIF">
            <a:extLst>
              <a:ext uri="{FF2B5EF4-FFF2-40B4-BE49-F238E27FC236}">
                <a16:creationId xmlns:a16="http://schemas.microsoft.com/office/drawing/2014/main" id="{929A3C8E-BEA7-4752-B95C-6172AB8C598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448128" y="685800"/>
            <a:ext cx="7295744"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13843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58CE47-2609-494A-B137-BA4599267BDF}"/>
              </a:ext>
            </a:extLst>
          </p:cNvPr>
          <p:cNvPicPr>
            <a:picLocks noChangeAspect="1"/>
          </p:cNvPicPr>
          <p:nvPr/>
        </p:nvPicPr>
        <p:blipFill>
          <a:blip r:embed="rId2"/>
          <a:stretch>
            <a:fillRect/>
          </a:stretch>
        </p:blipFill>
        <p:spPr>
          <a:xfrm>
            <a:off x="0" y="1867614"/>
            <a:ext cx="12192000" cy="3122771"/>
          </a:xfrm>
          <a:prstGeom prst="rect">
            <a:avLst/>
          </a:prstGeom>
        </p:spPr>
      </p:pic>
    </p:spTree>
    <p:extLst>
      <p:ext uri="{BB962C8B-B14F-4D97-AF65-F5344CB8AC3E}">
        <p14:creationId xmlns:p14="http://schemas.microsoft.com/office/powerpoint/2010/main" val="180026759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top Trying To Make Fetch Happen Mean Girls GIF">
            <a:extLst>
              <a:ext uri="{FF2B5EF4-FFF2-40B4-BE49-F238E27FC236}">
                <a16:creationId xmlns:a16="http://schemas.microsoft.com/office/drawing/2014/main" id="{C903EA9C-052E-465B-849B-BBEBB4416A0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311CDC2-3F88-4CF1-AB48-948E166CA699}"/>
              </a:ext>
            </a:extLst>
          </p:cNvPr>
          <p:cNvSpPr/>
          <p:nvPr/>
        </p:nvSpPr>
        <p:spPr>
          <a:xfrm>
            <a:off x="3048000" y="6599916"/>
            <a:ext cx="6096000" cy="246221"/>
          </a:xfrm>
          <a:prstGeom prst="rect">
            <a:avLst/>
          </a:prstGeom>
        </p:spPr>
        <p:txBody>
          <a:bodyPr>
            <a:spAutoFit/>
          </a:bodyPr>
          <a:lstStyle/>
          <a:p>
            <a:pPr algn="ctr"/>
            <a:r>
              <a:rPr lang="en-US" sz="1000" dirty="0">
                <a:hlinkClick r:id="rId3"/>
              </a:rPr>
              <a:t>https://giphy.com/gifs/mean-girls-regina-george-stop-trying-to-make-fetch-happen-5G98t8QjqBLK8</a:t>
            </a:r>
            <a:endParaRPr lang="en-US" sz="1000" dirty="0"/>
          </a:p>
        </p:txBody>
      </p:sp>
    </p:spTree>
    <p:extLst>
      <p:ext uri="{BB962C8B-B14F-4D97-AF65-F5344CB8AC3E}">
        <p14:creationId xmlns:p14="http://schemas.microsoft.com/office/powerpoint/2010/main" val="206015170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B9B62B-8578-4773-8676-9A2D5CB114F6}"/>
              </a:ext>
            </a:extLst>
          </p:cNvPr>
          <p:cNvPicPr>
            <a:picLocks noChangeAspect="1"/>
          </p:cNvPicPr>
          <p:nvPr/>
        </p:nvPicPr>
        <p:blipFill>
          <a:blip r:embed="rId2"/>
          <a:stretch>
            <a:fillRect/>
          </a:stretch>
        </p:blipFill>
        <p:spPr>
          <a:xfrm>
            <a:off x="0" y="1598369"/>
            <a:ext cx="12192000" cy="3661261"/>
          </a:xfrm>
          <a:prstGeom prst="rect">
            <a:avLst/>
          </a:prstGeom>
        </p:spPr>
      </p:pic>
    </p:spTree>
    <p:extLst>
      <p:ext uri="{BB962C8B-B14F-4D97-AF65-F5344CB8AC3E}">
        <p14:creationId xmlns:p14="http://schemas.microsoft.com/office/powerpoint/2010/main" val="87323822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Mark Kirsch, strong man for &quot;Man vs. Jumbo Jets&quot;, pulls an HC-130P Combat King during the Moody Air Force Base, Ga., Legacy of Liberty Open House air show Oct. 27, 2012. Kirsch is known for pulling various objects that weigh more than 75,000 pounds. (U.S. Air Force photo by Senior Airman Douglas Ellis/Released)&#10;">
            <a:extLst>
              <a:ext uri="{FF2B5EF4-FFF2-40B4-BE49-F238E27FC236}">
                <a16:creationId xmlns:a16="http://schemas.microsoft.com/office/drawing/2014/main" id="{15A93D31-BAC9-4792-8452-5F230B29E4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4763"/>
            <a:ext cx="10363200" cy="68484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F0D75F7-E2FF-4A1C-A3F1-39310EA90A43}"/>
              </a:ext>
            </a:extLst>
          </p:cNvPr>
          <p:cNvSpPr/>
          <p:nvPr/>
        </p:nvSpPr>
        <p:spPr>
          <a:xfrm>
            <a:off x="3048000" y="6625924"/>
            <a:ext cx="6096000" cy="246221"/>
          </a:xfrm>
          <a:prstGeom prst="rect">
            <a:avLst/>
          </a:prstGeom>
        </p:spPr>
        <p:txBody>
          <a:bodyPr>
            <a:spAutoFit/>
          </a:bodyPr>
          <a:lstStyle/>
          <a:p>
            <a:pPr algn="ctr"/>
            <a:r>
              <a:rPr lang="en-US" sz="1000" dirty="0">
                <a:hlinkClick r:id="rId3"/>
              </a:rPr>
              <a:t>https://www.airforcemedicine.af.mil/News/Photos/igphoto/2000101890/</a:t>
            </a:r>
            <a:endParaRPr lang="en-US" sz="1000" dirty="0"/>
          </a:p>
        </p:txBody>
      </p:sp>
    </p:spTree>
    <p:extLst>
      <p:ext uri="{BB962C8B-B14F-4D97-AF65-F5344CB8AC3E}">
        <p14:creationId xmlns:p14="http://schemas.microsoft.com/office/powerpoint/2010/main" val="39751554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2973A5-C42F-4F15-963C-468AC9547850}"/>
              </a:ext>
            </a:extLst>
          </p:cNvPr>
          <p:cNvPicPr>
            <a:picLocks noChangeAspect="1"/>
          </p:cNvPicPr>
          <p:nvPr/>
        </p:nvPicPr>
        <p:blipFill>
          <a:blip r:embed="rId2"/>
          <a:stretch>
            <a:fillRect/>
          </a:stretch>
        </p:blipFill>
        <p:spPr>
          <a:xfrm>
            <a:off x="0" y="854077"/>
            <a:ext cx="12192000" cy="5149845"/>
          </a:xfrm>
          <a:prstGeom prst="rect">
            <a:avLst/>
          </a:prstGeom>
        </p:spPr>
      </p:pic>
    </p:spTree>
    <p:extLst>
      <p:ext uri="{BB962C8B-B14F-4D97-AF65-F5344CB8AC3E}">
        <p14:creationId xmlns:p14="http://schemas.microsoft.com/office/powerpoint/2010/main" val="142085776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&lt;Tangent topic="Config"&gt;</a:t>
            </a:r>
          </a:p>
        </p:txBody>
      </p:sp>
      <p:sp>
        <p:nvSpPr>
          <p:cNvPr id="8" name="Text Placeholder 7"/>
          <p:cNvSpPr>
            <a:spLocks noGrp="1"/>
          </p:cNvSpPr>
          <p:nvPr>
            <p:ph type="body" idx="1"/>
          </p:nvPr>
        </p:nvSpPr>
        <p:spPr/>
        <p:txBody>
          <a:bodyPr/>
          <a:lstStyle/>
          <a:p>
            <a:endParaRPr lang="en-US"/>
          </a:p>
        </p:txBody>
      </p:sp>
      <p:sp>
        <p:nvSpPr>
          <p:cNvPr id="4" name="Slide Number Placeholder 5"/>
          <p:cNvSpPr>
            <a:spLocks noGrp="1"/>
          </p:cNvSpPr>
          <p:nvPr>
            <p:ph type="sldNum" sz="quarter" idx="4"/>
          </p:nvPr>
        </p:nvSpPr>
        <p:spPr>
          <a:xfrm>
            <a:off x="8077200" y="6476999"/>
            <a:ext cx="2385060" cy="274320"/>
          </a:xfrm>
          <a:prstGeom prst="rect">
            <a:avLst/>
          </a:prstGeom>
        </p:spPr>
        <p:txBody>
          <a:bodyPr vert="horz" bIns="0" rtlCol="0" anchor="b">
            <a:normAutofit/>
          </a:bodyPr>
          <a:lstStyle>
            <a:lvl1pPr algn="r" eaLnBrk="1" latinLnBrk="0" hangingPunct="1">
              <a:defRPr kumimoji="0" sz="1200">
                <a:solidFill>
                  <a:schemeClr val="tx1">
                    <a:tint val="95000"/>
                  </a:schemeClr>
                </a:solidFill>
              </a:defRPr>
            </a:lvl1pPr>
            <a:extLst/>
          </a:lstStyle>
          <a:p>
            <a:pPr>
              <a:buNone/>
              <a:defRPr/>
            </a:pPr>
            <a:r>
              <a:rPr lang="en-US" dirty="0"/>
              <a:t>@</a:t>
            </a:r>
            <a:r>
              <a:rPr lang="en-US" dirty="0" err="1"/>
              <a:t>dahlbyk</a:t>
            </a:r>
            <a:r>
              <a:rPr lang="en-US" dirty="0"/>
              <a:t> #</a:t>
            </a:r>
            <a:r>
              <a:rPr lang="en-US" dirty="0" err="1"/>
              <a:t>ThatConference</a:t>
            </a:r>
            <a:endParaRPr lang="en-US" dirty="0"/>
          </a:p>
        </p:txBody>
      </p:sp>
    </p:spTree>
    <p:extLst>
      <p:ext uri="{BB962C8B-B14F-4D97-AF65-F5344CB8AC3E}">
        <p14:creationId xmlns:p14="http://schemas.microsoft.com/office/powerpoint/2010/main" val="108726259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34C21825-D49A-A948-B963-9BACB9B8593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5996139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git config</a:t>
            </a:r>
          </a:p>
        </p:txBody>
      </p:sp>
      <p:sp>
        <p:nvSpPr>
          <p:cNvPr id="3" name="Content Placeholder 2"/>
          <p:cNvSpPr>
            <a:spLocks noGrp="1"/>
          </p:cNvSpPr>
          <p:nvPr>
            <p:ph idx="1"/>
          </p:nvPr>
        </p:nvSpPr>
        <p:spPr/>
        <p:txBody>
          <a:bodyPr>
            <a:noAutofit/>
          </a:bodyPr>
          <a:lstStyle/>
          <a:p>
            <a:pPr>
              <a:lnSpc>
                <a:spcPct val="90000"/>
              </a:lnSpc>
            </a:pPr>
            <a:r>
              <a:rPr lang="en-US" dirty="0">
                <a:latin typeface="Consolas" pitchFamily="49" charset="0"/>
              </a:rPr>
              <a:t>git help config</a:t>
            </a:r>
            <a:endParaRPr lang="en-US" dirty="0"/>
          </a:p>
          <a:p>
            <a:r>
              <a:rPr lang="en-US" dirty="0">
                <a:latin typeface="Consolas" pitchFamily="49" charset="0"/>
              </a:rPr>
              <a:t>git </a:t>
            </a:r>
            <a:r>
              <a:rPr lang="en-US" dirty="0" err="1">
                <a:latin typeface="Consolas" pitchFamily="49" charset="0"/>
              </a:rPr>
              <a:t>config</a:t>
            </a:r>
            <a:r>
              <a:rPr lang="en-US" dirty="0">
                <a:latin typeface="Consolas" pitchFamily="49" charset="0"/>
              </a:rPr>
              <a:t> -l</a:t>
            </a:r>
          </a:p>
        </p:txBody>
      </p:sp>
      <p:graphicFrame>
        <p:nvGraphicFramePr>
          <p:cNvPr id="4" name="Content Placeholder 5"/>
          <p:cNvGraphicFramePr>
            <a:graphicFrameLocks/>
          </p:cNvGraphicFramePr>
          <p:nvPr/>
        </p:nvGraphicFramePr>
        <p:xfrm>
          <a:off x="2057400" y="3048000"/>
          <a:ext cx="8229600" cy="182880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457200">
                <a:tc>
                  <a:txBody>
                    <a:bodyPr/>
                    <a:lstStyle/>
                    <a:p>
                      <a:r>
                        <a:rPr lang="en-US" sz="2400" dirty="0"/>
                        <a:t>Scope</a:t>
                      </a:r>
                    </a:p>
                  </a:txBody>
                  <a:tcPr/>
                </a:tc>
                <a:tc>
                  <a:txBody>
                    <a:bodyPr/>
                    <a:lstStyle/>
                    <a:p>
                      <a:r>
                        <a:rPr lang="en-US" sz="2400" dirty="0"/>
                        <a:t>Switch</a:t>
                      </a:r>
                    </a:p>
                  </a:txBody>
                  <a:tcPr/>
                </a:tc>
                <a:tc>
                  <a:txBody>
                    <a:bodyPr/>
                    <a:lstStyle/>
                    <a:p>
                      <a:r>
                        <a:rPr lang="en-US" sz="2400" dirty="0"/>
                        <a:t>Location</a:t>
                      </a:r>
                    </a:p>
                  </a:txBody>
                  <a:tcPr/>
                </a:tc>
                <a:extLst>
                  <a:ext uri="{0D108BD9-81ED-4DB2-BD59-A6C34878D82A}">
                    <a16:rowId xmlns:a16="http://schemas.microsoft.com/office/drawing/2014/main" val="10000"/>
                  </a:ext>
                </a:extLst>
              </a:tr>
              <a:tr h="457200">
                <a:tc>
                  <a:txBody>
                    <a:bodyPr/>
                    <a:lstStyle/>
                    <a:p>
                      <a:r>
                        <a:rPr lang="en-US" sz="2400" dirty="0"/>
                        <a:t>Repository</a:t>
                      </a:r>
                    </a:p>
                  </a:txBody>
                  <a:tcPr/>
                </a:tc>
                <a:tc>
                  <a:txBody>
                    <a:bodyPr/>
                    <a:lstStyle/>
                    <a:p>
                      <a:endParaRPr lang="en-US" sz="2400" dirty="0">
                        <a:latin typeface="Consolas" pitchFamily="49" charset="0"/>
                      </a:endParaRPr>
                    </a:p>
                  </a:txBody>
                  <a:tcPr/>
                </a:tc>
                <a:tc>
                  <a:txBody>
                    <a:bodyPr/>
                    <a:lstStyle/>
                    <a:p>
                      <a:r>
                        <a:rPr lang="en-US" sz="2400" dirty="0"/>
                        <a:t>.</a:t>
                      </a:r>
                      <a:r>
                        <a:rPr lang="en-US" sz="2400" dirty="0" err="1"/>
                        <a:t>git</a:t>
                      </a:r>
                      <a:r>
                        <a:rPr lang="en-US" sz="2400" dirty="0"/>
                        <a:t>/</a:t>
                      </a:r>
                      <a:r>
                        <a:rPr lang="en-US" sz="2400" dirty="0" err="1"/>
                        <a:t>config</a:t>
                      </a:r>
                      <a:endParaRPr lang="en-US" sz="2400" dirty="0"/>
                    </a:p>
                  </a:txBody>
                  <a:tcPr/>
                </a:tc>
                <a:extLst>
                  <a:ext uri="{0D108BD9-81ED-4DB2-BD59-A6C34878D82A}">
                    <a16:rowId xmlns:a16="http://schemas.microsoft.com/office/drawing/2014/main" val="10001"/>
                  </a:ext>
                </a:extLst>
              </a:tr>
              <a:tr h="457200">
                <a:tc>
                  <a:txBody>
                    <a:bodyPr/>
                    <a:lstStyle/>
                    <a:p>
                      <a:r>
                        <a:rPr lang="en-US" sz="2400" dirty="0"/>
                        <a:t>User</a:t>
                      </a:r>
                    </a:p>
                  </a:txBody>
                  <a:tcPr/>
                </a:tc>
                <a:tc>
                  <a:txBody>
                    <a:bodyPr/>
                    <a:lstStyle/>
                    <a:p>
                      <a:r>
                        <a:rPr lang="en-US" sz="2400" dirty="0">
                          <a:latin typeface="Consolas" pitchFamily="49" charset="0"/>
                        </a:rPr>
                        <a:t>--global</a:t>
                      </a:r>
                    </a:p>
                  </a:txBody>
                  <a:tcPr/>
                </a:tc>
                <a:tc>
                  <a:txBody>
                    <a:bodyPr/>
                    <a:lstStyle/>
                    <a:p>
                      <a:r>
                        <a:rPr lang="en-US" sz="2400" dirty="0"/>
                        <a:t>~/.</a:t>
                      </a:r>
                      <a:r>
                        <a:rPr lang="en-US" sz="2400" dirty="0" err="1"/>
                        <a:t>gitconfig</a:t>
                      </a:r>
                      <a:endParaRPr lang="en-US" sz="2400" dirty="0"/>
                    </a:p>
                  </a:txBody>
                  <a:tcPr/>
                </a:tc>
                <a:extLst>
                  <a:ext uri="{0D108BD9-81ED-4DB2-BD59-A6C34878D82A}">
                    <a16:rowId xmlns:a16="http://schemas.microsoft.com/office/drawing/2014/main" val="10002"/>
                  </a:ext>
                </a:extLst>
              </a:tr>
              <a:tr h="457200">
                <a:tc>
                  <a:txBody>
                    <a:bodyPr/>
                    <a:lstStyle/>
                    <a:p>
                      <a:r>
                        <a:rPr lang="en-US" sz="2400" dirty="0"/>
                        <a:t>System</a:t>
                      </a:r>
                    </a:p>
                  </a:txBody>
                  <a:tcPr/>
                </a:tc>
                <a:tc>
                  <a:txBody>
                    <a:bodyPr/>
                    <a:lstStyle/>
                    <a:p>
                      <a:r>
                        <a:rPr lang="en-US" sz="2400" dirty="0">
                          <a:latin typeface="Consolas" pitchFamily="49" charset="0"/>
                        </a:rPr>
                        <a:t>--system</a:t>
                      </a:r>
                    </a:p>
                  </a:txBody>
                  <a:tcPr/>
                </a:tc>
                <a:tc>
                  <a:txBody>
                    <a:bodyPr/>
                    <a:lstStyle/>
                    <a:p>
                      <a:r>
                        <a:rPr lang="en-US" sz="2400" dirty="0"/>
                        <a:t>{install dir}/etc/</a:t>
                      </a:r>
                      <a:r>
                        <a:rPr lang="en-US" sz="2400" dirty="0" err="1"/>
                        <a:t>gitconfig</a:t>
                      </a:r>
                      <a:endParaRPr lang="en-US" sz="2400" dirty="0"/>
                    </a:p>
                  </a:txBody>
                  <a:tcPr/>
                </a:tc>
                <a:extLst>
                  <a:ext uri="{0D108BD9-81ED-4DB2-BD59-A6C34878D82A}">
                    <a16:rowId xmlns:a16="http://schemas.microsoft.com/office/drawing/2014/main" val="10003"/>
                  </a:ext>
                </a:extLst>
              </a:tr>
            </a:tbl>
          </a:graphicData>
        </a:graphic>
      </p:graphicFrame>
      <p:sp>
        <p:nvSpPr>
          <p:cNvPr id="5" name="Slide Number Placeholder 5"/>
          <p:cNvSpPr>
            <a:spLocks noGrp="1"/>
          </p:cNvSpPr>
          <p:nvPr>
            <p:ph type="sldNum" sz="quarter" idx="4"/>
          </p:nvPr>
        </p:nvSpPr>
        <p:spPr>
          <a:xfrm>
            <a:off x="8077200" y="6476999"/>
            <a:ext cx="2385060" cy="274320"/>
          </a:xfrm>
          <a:prstGeom prst="rect">
            <a:avLst/>
          </a:prstGeom>
        </p:spPr>
        <p:txBody>
          <a:bodyPr vert="horz" bIns="0" rtlCol="0" anchor="b">
            <a:normAutofit/>
          </a:bodyPr>
          <a:lstStyle>
            <a:lvl1pPr algn="r" eaLnBrk="1" latinLnBrk="0" hangingPunct="1">
              <a:defRPr kumimoji="0" sz="1200">
                <a:solidFill>
                  <a:schemeClr val="tx1">
                    <a:tint val="95000"/>
                  </a:schemeClr>
                </a:solidFill>
              </a:defRPr>
            </a:lvl1pPr>
            <a:extLst/>
          </a:lstStyle>
          <a:p>
            <a:pPr>
              <a:buNone/>
              <a:defRPr/>
            </a:pPr>
            <a:r>
              <a:rPr lang="en-US" dirty="0"/>
              <a:t>@</a:t>
            </a:r>
            <a:r>
              <a:rPr lang="en-US" dirty="0" err="1"/>
              <a:t>dahlbyk</a:t>
            </a:r>
            <a:r>
              <a:rPr lang="en-US" dirty="0"/>
              <a:t> #</a:t>
            </a:r>
            <a:r>
              <a:rPr lang="en-US" dirty="0" err="1"/>
              <a:t>ThatConference</a:t>
            </a: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git config</a:t>
            </a:r>
          </a:p>
        </p:txBody>
      </p:sp>
      <p:sp>
        <p:nvSpPr>
          <p:cNvPr id="3" name="Content Placeholder 2"/>
          <p:cNvSpPr>
            <a:spLocks noGrp="1"/>
          </p:cNvSpPr>
          <p:nvPr>
            <p:ph idx="1"/>
          </p:nvPr>
        </p:nvSpPr>
        <p:spPr/>
        <p:txBody>
          <a:bodyPr>
            <a:noAutofit/>
          </a:bodyPr>
          <a:lstStyle/>
          <a:p>
            <a:r>
              <a:rPr lang="en-US" dirty="0">
                <a:latin typeface="Consolas" pitchFamily="49" charset="0"/>
              </a:rPr>
              <a:t>git config -e --global</a:t>
            </a:r>
          </a:p>
          <a:p>
            <a:pPr>
              <a:buNone/>
            </a:pPr>
            <a:endParaRPr lang="en-US" sz="2000" dirty="0">
              <a:latin typeface="Consolas" pitchFamily="49" charset="0"/>
            </a:endParaRPr>
          </a:p>
          <a:p>
            <a:pPr>
              <a:buNone/>
            </a:pPr>
            <a:r>
              <a:rPr lang="en-US" sz="2400" dirty="0">
                <a:latin typeface="Consolas" pitchFamily="49" charset="0"/>
              </a:rPr>
              <a:t># git config </a:t>
            </a:r>
            <a:r>
              <a:rPr lang="en-US" sz="2400" dirty="0" err="1">
                <a:solidFill>
                  <a:srgbClr val="0000FF"/>
                </a:solidFill>
                <a:latin typeface="Consolas" pitchFamily="49" charset="0"/>
              </a:rPr>
              <a:t>format</a:t>
            </a:r>
            <a:r>
              <a:rPr lang="en-US" sz="2400" dirty="0" err="1">
                <a:latin typeface="Consolas" pitchFamily="49" charset="0"/>
              </a:rPr>
              <a:t>.</a:t>
            </a:r>
            <a:r>
              <a:rPr lang="en-US" sz="2400" dirty="0" err="1">
                <a:solidFill>
                  <a:srgbClr val="A31515"/>
                </a:solidFill>
                <a:latin typeface="Consolas" pitchFamily="49" charset="0"/>
              </a:rPr>
              <a:t>pretty</a:t>
            </a:r>
            <a:r>
              <a:rPr lang="en-US" sz="2400" dirty="0">
                <a:latin typeface="Consolas" pitchFamily="49" charset="0"/>
              </a:rPr>
              <a:t> "</a:t>
            </a:r>
            <a:r>
              <a:rPr lang="pt-BR" sz="2400" dirty="0">
                <a:latin typeface="Consolas" pitchFamily="49" charset="0"/>
              </a:rPr>
              <a:t>%C(auto)%h %d %s</a:t>
            </a:r>
            <a:r>
              <a:rPr lang="en-US" sz="2400" dirty="0">
                <a:latin typeface="Consolas" pitchFamily="49" charset="0"/>
              </a:rPr>
              <a:t>"</a:t>
            </a:r>
          </a:p>
          <a:p>
            <a:pPr>
              <a:buNone/>
            </a:pPr>
            <a:r>
              <a:rPr lang="en-US" sz="2400" dirty="0">
                <a:latin typeface="Consolas" pitchFamily="49" charset="0"/>
              </a:rPr>
              <a:t>[</a:t>
            </a:r>
            <a:r>
              <a:rPr lang="en-US" sz="2400" dirty="0">
                <a:solidFill>
                  <a:srgbClr val="0000FF"/>
                </a:solidFill>
                <a:latin typeface="Consolas" pitchFamily="49" charset="0"/>
              </a:rPr>
              <a:t>format</a:t>
            </a:r>
            <a:r>
              <a:rPr lang="en-US" sz="2400" dirty="0">
                <a:latin typeface="Consolas" pitchFamily="49" charset="0"/>
              </a:rPr>
              <a:t>]</a:t>
            </a:r>
          </a:p>
          <a:p>
            <a:pPr>
              <a:buNone/>
            </a:pPr>
            <a:r>
              <a:rPr lang="en-US" sz="2400" dirty="0">
                <a:latin typeface="Consolas" pitchFamily="49" charset="0"/>
              </a:rPr>
              <a:t>        </a:t>
            </a:r>
            <a:r>
              <a:rPr lang="en-US" sz="2400" dirty="0">
                <a:solidFill>
                  <a:srgbClr val="A31515"/>
                </a:solidFill>
                <a:latin typeface="Consolas" pitchFamily="49" charset="0"/>
              </a:rPr>
              <a:t>pretty</a:t>
            </a:r>
            <a:r>
              <a:rPr lang="en-US" sz="2400" dirty="0">
                <a:latin typeface="Consolas" pitchFamily="49" charset="0"/>
              </a:rPr>
              <a:t> = </a:t>
            </a:r>
            <a:r>
              <a:rPr lang="pt-BR" sz="2400" dirty="0">
                <a:latin typeface="Consolas" pitchFamily="49" charset="0"/>
              </a:rPr>
              <a:t>%C(auto)%h %d %s</a:t>
            </a:r>
            <a:endParaRPr lang="en-US" sz="2400" dirty="0">
              <a:latin typeface="Consolas" pitchFamily="49" charset="0"/>
            </a:endParaRPr>
          </a:p>
          <a:p>
            <a:pPr>
              <a:buNone/>
            </a:pPr>
            <a:endParaRPr lang="en-US" sz="2400" dirty="0">
              <a:latin typeface="Consolas" pitchFamily="49" charset="0"/>
            </a:endParaRPr>
          </a:p>
          <a:p>
            <a:pPr>
              <a:buNone/>
            </a:pPr>
            <a:r>
              <a:rPr lang="en-US" sz="2400" dirty="0">
                <a:latin typeface="Consolas" pitchFamily="49" charset="0"/>
              </a:rPr>
              <a:t># git config </a:t>
            </a:r>
            <a:r>
              <a:rPr lang="en-US" sz="2400" dirty="0" err="1">
                <a:solidFill>
                  <a:srgbClr val="0000FF"/>
                </a:solidFill>
                <a:latin typeface="Consolas" pitchFamily="49" charset="0"/>
              </a:rPr>
              <a:t>color</a:t>
            </a:r>
            <a:r>
              <a:rPr lang="en-US" sz="2400" dirty="0" err="1">
                <a:latin typeface="Consolas" pitchFamily="49" charset="0"/>
              </a:rPr>
              <a:t>.</a:t>
            </a:r>
            <a:r>
              <a:rPr lang="en-US" sz="2400" dirty="0" err="1">
                <a:solidFill>
                  <a:srgbClr val="2B91AF"/>
                </a:solidFill>
                <a:latin typeface="Consolas" pitchFamily="49" charset="0"/>
              </a:rPr>
              <a:t>decorate</a:t>
            </a:r>
            <a:r>
              <a:rPr lang="en-US" sz="2400" dirty="0" err="1">
                <a:latin typeface="Consolas" pitchFamily="49" charset="0"/>
              </a:rPr>
              <a:t>.</a:t>
            </a:r>
            <a:r>
              <a:rPr lang="en-US" sz="2400" dirty="0" err="1">
                <a:solidFill>
                  <a:srgbClr val="A31515"/>
                </a:solidFill>
                <a:latin typeface="Consolas" pitchFamily="49" charset="0"/>
              </a:rPr>
              <a:t>branch</a:t>
            </a:r>
            <a:r>
              <a:rPr lang="en-US" sz="2400" dirty="0">
                <a:latin typeface="Consolas" pitchFamily="49" charset="0"/>
              </a:rPr>
              <a:t> blue</a:t>
            </a:r>
          </a:p>
          <a:p>
            <a:pPr>
              <a:buNone/>
            </a:pPr>
            <a:r>
              <a:rPr lang="en-US" sz="2400" dirty="0">
                <a:latin typeface="Consolas" pitchFamily="49" charset="0"/>
              </a:rPr>
              <a:t>[</a:t>
            </a:r>
            <a:r>
              <a:rPr lang="en-US" sz="2400" dirty="0">
                <a:solidFill>
                  <a:srgbClr val="0000FF"/>
                </a:solidFill>
                <a:latin typeface="Consolas" pitchFamily="49" charset="0"/>
              </a:rPr>
              <a:t>color</a:t>
            </a:r>
            <a:r>
              <a:rPr lang="en-US" sz="2400" dirty="0">
                <a:latin typeface="Consolas" pitchFamily="49" charset="0"/>
              </a:rPr>
              <a:t> "</a:t>
            </a:r>
            <a:r>
              <a:rPr lang="en-US" sz="2400" dirty="0">
                <a:solidFill>
                  <a:srgbClr val="2B91AF"/>
                </a:solidFill>
                <a:latin typeface="Consolas" pitchFamily="49" charset="0"/>
              </a:rPr>
              <a:t>decorate</a:t>
            </a:r>
            <a:r>
              <a:rPr lang="en-US" sz="2400" dirty="0">
                <a:latin typeface="Consolas" pitchFamily="49" charset="0"/>
              </a:rPr>
              <a:t>"]</a:t>
            </a:r>
          </a:p>
          <a:p>
            <a:pPr>
              <a:buNone/>
            </a:pPr>
            <a:r>
              <a:rPr lang="en-US" sz="2400" dirty="0">
                <a:latin typeface="Consolas" pitchFamily="49" charset="0"/>
              </a:rPr>
              <a:t>        </a:t>
            </a:r>
            <a:r>
              <a:rPr lang="en-US" sz="2400" dirty="0">
                <a:solidFill>
                  <a:srgbClr val="A31515"/>
                </a:solidFill>
                <a:latin typeface="Consolas" pitchFamily="49" charset="0"/>
              </a:rPr>
              <a:t>branch</a:t>
            </a:r>
            <a:r>
              <a:rPr lang="en-US" sz="2400" dirty="0">
                <a:latin typeface="Consolas" pitchFamily="49" charset="0"/>
              </a:rPr>
              <a:t> = blue</a:t>
            </a:r>
          </a:p>
        </p:txBody>
      </p:sp>
      <p:sp>
        <p:nvSpPr>
          <p:cNvPr id="4" name="Slide Number Placeholder 5"/>
          <p:cNvSpPr>
            <a:spLocks noGrp="1"/>
          </p:cNvSpPr>
          <p:nvPr>
            <p:ph type="sldNum" sz="quarter" idx="4"/>
          </p:nvPr>
        </p:nvSpPr>
        <p:spPr>
          <a:xfrm>
            <a:off x="8077200" y="6476999"/>
            <a:ext cx="2385060" cy="274320"/>
          </a:xfrm>
          <a:prstGeom prst="rect">
            <a:avLst/>
          </a:prstGeom>
        </p:spPr>
        <p:txBody>
          <a:bodyPr vert="horz" bIns="0" rtlCol="0" anchor="b">
            <a:normAutofit/>
          </a:bodyPr>
          <a:lstStyle>
            <a:lvl1pPr algn="r" eaLnBrk="1" latinLnBrk="0" hangingPunct="1">
              <a:defRPr kumimoji="0" sz="1200">
                <a:solidFill>
                  <a:schemeClr val="tx1">
                    <a:tint val="95000"/>
                  </a:schemeClr>
                </a:solidFill>
              </a:defRPr>
            </a:lvl1pPr>
            <a:extLst/>
          </a:lstStyle>
          <a:p>
            <a:pPr>
              <a:buNone/>
              <a:defRPr/>
            </a:pPr>
            <a:r>
              <a:rPr lang="en-US" dirty="0"/>
              <a:t>@</a:t>
            </a:r>
            <a:r>
              <a:rPr lang="en-US" dirty="0" err="1"/>
              <a:t>dahlbyk</a:t>
            </a:r>
            <a:r>
              <a:rPr lang="en-US" dirty="0"/>
              <a:t> #</a:t>
            </a:r>
            <a:r>
              <a:rPr lang="en-US" dirty="0" err="1"/>
              <a:t>ThatConference</a:t>
            </a:r>
            <a:endParaRPr lang="en-US" dirty="0"/>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&lt;/Tangent&gt;</a:t>
            </a:r>
          </a:p>
        </p:txBody>
      </p:sp>
      <p:sp>
        <p:nvSpPr>
          <p:cNvPr id="8" name="Text Placeholder 7"/>
          <p:cNvSpPr>
            <a:spLocks noGrp="1"/>
          </p:cNvSpPr>
          <p:nvPr>
            <p:ph type="body" idx="1"/>
          </p:nvPr>
        </p:nvSpPr>
        <p:spPr/>
        <p:txBody>
          <a:bodyPr/>
          <a:lstStyle/>
          <a:p>
            <a:endParaRPr lang="en-US"/>
          </a:p>
        </p:txBody>
      </p:sp>
      <p:sp>
        <p:nvSpPr>
          <p:cNvPr id="4" name="Slide Number Placeholder 5"/>
          <p:cNvSpPr>
            <a:spLocks noGrp="1"/>
          </p:cNvSpPr>
          <p:nvPr>
            <p:ph type="sldNum" sz="quarter" idx="4"/>
          </p:nvPr>
        </p:nvSpPr>
        <p:spPr>
          <a:xfrm>
            <a:off x="8077200" y="6476999"/>
            <a:ext cx="2385060" cy="274320"/>
          </a:xfrm>
          <a:prstGeom prst="rect">
            <a:avLst/>
          </a:prstGeom>
        </p:spPr>
        <p:txBody>
          <a:bodyPr vert="horz" bIns="0" rtlCol="0" anchor="b">
            <a:normAutofit/>
          </a:bodyPr>
          <a:lstStyle>
            <a:lvl1pPr algn="r" eaLnBrk="1" latinLnBrk="0" hangingPunct="1">
              <a:defRPr kumimoji="0" sz="1200">
                <a:solidFill>
                  <a:schemeClr val="tx1">
                    <a:tint val="95000"/>
                  </a:schemeClr>
                </a:solidFill>
              </a:defRPr>
            </a:lvl1pPr>
            <a:extLst/>
          </a:lstStyle>
          <a:p>
            <a:pPr>
              <a:buNone/>
              <a:defRPr/>
            </a:pPr>
            <a:r>
              <a:rPr lang="en-US" dirty="0"/>
              <a:t>@</a:t>
            </a:r>
            <a:r>
              <a:rPr lang="en-US" dirty="0" err="1"/>
              <a:t>dahlbyk</a:t>
            </a:r>
            <a:r>
              <a:rPr lang="en-US" dirty="0"/>
              <a:t> #</a:t>
            </a:r>
            <a:r>
              <a:rPr lang="en-US" dirty="0" err="1"/>
              <a:t>ThatConference</a:t>
            </a:r>
            <a:endParaRPr lang="en-US" dirty="0"/>
          </a:p>
        </p:txBody>
      </p:sp>
    </p:spTree>
    <p:extLst>
      <p:ext uri="{BB962C8B-B14F-4D97-AF65-F5344CB8AC3E}">
        <p14:creationId xmlns:p14="http://schemas.microsoft.com/office/powerpoint/2010/main" val="179886282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C2F054-B57A-4494-A6D5-0CE4C727DF85}"/>
              </a:ext>
            </a:extLst>
          </p:cNvPr>
          <p:cNvPicPr>
            <a:picLocks noChangeAspect="1"/>
          </p:cNvPicPr>
          <p:nvPr/>
        </p:nvPicPr>
        <p:blipFill>
          <a:blip r:embed="rId2"/>
          <a:stretch>
            <a:fillRect/>
          </a:stretch>
        </p:blipFill>
        <p:spPr>
          <a:xfrm>
            <a:off x="609600" y="457200"/>
            <a:ext cx="10972800" cy="1813793"/>
          </a:xfrm>
          <a:prstGeom prst="rect">
            <a:avLst/>
          </a:prstGeom>
        </p:spPr>
      </p:pic>
      <p:pic>
        <p:nvPicPr>
          <p:cNvPr id="5" name="Picture 4">
            <a:extLst>
              <a:ext uri="{FF2B5EF4-FFF2-40B4-BE49-F238E27FC236}">
                <a16:creationId xmlns:a16="http://schemas.microsoft.com/office/drawing/2014/main" id="{FFB4ECA9-544C-48B9-A63A-CCD126683868}"/>
              </a:ext>
            </a:extLst>
          </p:cNvPr>
          <p:cNvPicPr>
            <a:picLocks noChangeAspect="1"/>
          </p:cNvPicPr>
          <p:nvPr/>
        </p:nvPicPr>
        <p:blipFill>
          <a:blip r:embed="rId3"/>
          <a:stretch>
            <a:fillRect/>
          </a:stretch>
        </p:blipFill>
        <p:spPr>
          <a:xfrm>
            <a:off x="609600" y="2777503"/>
            <a:ext cx="10972800" cy="3260967"/>
          </a:xfrm>
          <a:prstGeom prst="rect">
            <a:avLst/>
          </a:prstGeom>
        </p:spPr>
      </p:pic>
      <p:sp>
        <p:nvSpPr>
          <p:cNvPr id="6" name="Slide Number Placeholder 5">
            <a:extLst>
              <a:ext uri="{FF2B5EF4-FFF2-40B4-BE49-F238E27FC236}">
                <a16:creationId xmlns:a16="http://schemas.microsoft.com/office/drawing/2014/main" id="{D706FD5C-DDFC-4466-B236-18C9845FBF05}"/>
              </a:ext>
            </a:extLst>
          </p:cNvPr>
          <p:cNvSpPr txBox="1">
            <a:spLocks/>
          </p:cNvSpPr>
          <p:nvPr/>
        </p:nvSpPr>
        <p:spPr>
          <a:xfrm>
            <a:off x="8077200" y="6476999"/>
            <a:ext cx="2385060" cy="274320"/>
          </a:xfrm>
          <a:prstGeom prst="rect">
            <a:avLst/>
          </a:prstGeom>
        </p:spPr>
        <p:txBody>
          <a:bodyPr vert="horz" bIns="0" rtlCol="0" anchor="b">
            <a:normAutofit/>
          </a:bodyPr>
          <a:lstStyle>
            <a:defPPr>
              <a:defRPr lang="en-US"/>
            </a:defPPr>
            <a:lvl1pPr algn="r" rtl="0" eaLnBrk="1" fontAlgn="base" latinLnBrk="0" hangingPunct="1">
              <a:spcBef>
                <a:spcPct val="0"/>
              </a:spcBef>
              <a:spcAft>
                <a:spcPct val="0"/>
              </a:spcAft>
              <a:defRPr kumimoji="0" sz="1200" kern="1200">
                <a:solidFill>
                  <a:schemeClr val="tx1">
                    <a:tint val="95000"/>
                  </a:schemeClr>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a:t>@dahlbyk #ThatConference</a:t>
            </a:r>
            <a:endParaRPr lang="en-US" dirty="0"/>
          </a:p>
        </p:txBody>
      </p:sp>
    </p:spTree>
    <p:extLst>
      <p:ext uri="{BB962C8B-B14F-4D97-AF65-F5344CB8AC3E}">
        <p14:creationId xmlns:p14="http://schemas.microsoft.com/office/powerpoint/2010/main" val="400896188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B7EC3-6B7E-4808-8502-9D8A0886E76E}"/>
              </a:ext>
            </a:extLst>
          </p:cNvPr>
          <p:cNvSpPr>
            <a:spLocks noGrp="1"/>
          </p:cNvSpPr>
          <p:nvPr>
            <p:ph type="title"/>
          </p:nvPr>
        </p:nvSpPr>
        <p:spPr/>
        <p:txBody>
          <a:bodyPr/>
          <a:lstStyle/>
          <a:p>
            <a:r>
              <a:rPr lang="en-US" dirty="0" err="1"/>
              <a:t>push.default</a:t>
            </a:r>
            <a:endParaRPr lang="en-US" dirty="0"/>
          </a:p>
        </p:txBody>
      </p:sp>
      <p:sp>
        <p:nvSpPr>
          <p:cNvPr id="3" name="Content Placeholder 2">
            <a:extLst>
              <a:ext uri="{FF2B5EF4-FFF2-40B4-BE49-F238E27FC236}">
                <a16:creationId xmlns:a16="http://schemas.microsoft.com/office/drawing/2014/main" id="{3D744F8F-BDB6-434D-A5B9-10E61139584C}"/>
              </a:ext>
            </a:extLst>
          </p:cNvPr>
          <p:cNvSpPr>
            <a:spLocks noGrp="1"/>
          </p:cNvSpPr>
          <p:nvPr>
            <p:ph idx="1"/>
          </p:nvPr>
        </p:nvSpPr>
        <p:spPr/>
        <p:txBody>
          <a:bodyPr>
            <a:normAutofit lnSpcReduction="10000"/>
          </a:bodyPr>
          <a:lstStyle/>
          <a:p>
            <a:r>
              <a:rPr lang="en-US" dirty="0">
                <a:latin typeface="Consolas" panose="020B0609020204030204" pitchFamily="49" charset="0"/>
              </a:rPr>
              <a:t>current</a:t>
            </a:r>
          </a:p>
          <a:p>
            <a:pPr lvl="1"/>
            <a:r>
              <a:rPr lang="en-US" dirty="0"/>
              <a:t>Push the current branch to update a branch with the same name on the receiving end.</a:t>
            </a:r>
          </a:p>
          <a:p>
            <a:r>
              <a:rPr lang="en-US" dirty="0">
                <a:latin typeface="Consolas" panose="020B0609020204030204" pitchFamily="49" charset="0"/>
              </a:rPr>
              <a:t>upstream</a:t>
            </a:r>
          </a:p>
          <a:p>
            <a:pPr lvl="1"/>
            <a:r>
              <a:rPr lang="en-US" dirty="0"/>
              <a:t>Push the current branch back to the upstream/tracked branch</a:t>
            </a:r>
            <a:br>
              <a:rPr lang="en-US" dirty="0"/>
            </a:br>
            <a:r>
              <a:rPr lang="en-US" dirty="0"/>
              <a:t>(which is called </a:t>
            </a:r>
            <a:r>
              <a:rPr lang="en-US" b="1" dirty="0">
                <a:latin typeface="Consolas" panose="020B0609020204030204" pitchFamily="49" charset="0"/>
              </a:rPr>
              <a:t>@{upstream}</a:t>
            </a:r>
            <a:r>
              <a:rPr lang="en-US" dirty="0"/>
              <a:t>).</a:t>
            </a:r>
          </a:p>
          <a:p>
            <a:r>
              <a:rPr lang="en-US" dirty="0">
                <a:latin typeface="Consolas" panose="020B0609020204030204" pitchFamily="49" charset="0"/>
              </a:rPr>
              <a:t>simple</a:t>
            </a:r>
            <a:endParaRPr lang="en-US" dirty="0"/>
          </a:p>
          <a:p>
            <a:pPr lvl="1"/>
            <a:r>
              <a:rPr lang="en-US" dirty="0"/>
              <a:t>Like </a:t>
            </a:r>
            <a:r>
              <a:rPr lang="en-US" dirty="0">
                <a:latin typeface="Consolas" panose="020B0609020204030204" pitchFamily="49" charset="0"/>
              </a:rPr>
              <a:t>upstream</a:t>
            </a:r>
            <a:r>
              <a:rPr lang="en-US" dirty="0"/>
              <a:t> for centralized remote</a:t>
            </a:r>
          </a:p>
          <a:p>
            <a:pPr lvl="1"/>
            <a:r>
              <a:rPr lang="en-US" dirty="0"/>
              <a:t>Like </a:t>
            </a:r>
            <a:r>
              <a:rPr lang="en-US" dirty="0">
                <a:latin typeface="Consolas" panose="020B0609020204030204" pitchFamily="49" charset="0"/>
              </a:rPr>
              <a:t>current</a:t>
            </a:r>
            <a:r>
              <a:rPr lang="en-US" dirty="0"/>
              <a:t> when pushing to non-pull remote</a:t>
            </a:r>
          </a:p>
          <a:p>
            <a:pPr lvl="1"/>
            <a:r>
              <a:rPr lang="en-US" dirty="0"/>
              <a:t>Default since 2.0; safe – names must match</a:t>
            </a:r>
          </a:p>
        </p:txBody>
      </p:sp>
      <p:sp>
        <p:nvSpPr>
          <p:cNvPr id="6" name="Slide Number Placeholder 5">
            <a:extLst>
              <a:ext uri="{FF2B5EF4-FFF2-40B4-BE49-F238E27FC236}">
                <a16:creationId xmlns:a16="http://schemas.microsoft.com/office/drawing/2014/main" id="{E4A3F2B0-4C55-40E4-BBA0-BAA3BE2E6422}"/>
              </a:ext>
            </a:extLst>
          </p:cNvPr>
          <p:cNvSpPr>
            <a:spLocks noGrp="1"/>
          </p:cNvSpPr>
          <p:nvPr>
            <p:ph type="sldNum" sz="quarter" idx="4"/>
          </p:nvPr>
        </p:nvSpPr>
        <p:spPr>
          <a:xfrm>
            <a:off x="8077200" y="6476999"/>
            <a:ext cx="2385060" cy="274320"/>
          </a:xfrm>
          <a:prstGeom prst="rect">
            <a:avLst/>
          </a:prstGeom>
        </p:spPr>
        <p:txBody>
          <a:bodyPr vert="horz" bIns="0" rtlCol="0" anchor="b">
            <a:normAutofit/>
          </a:bodyPr>
          <a:lstStyle>
            <a:lvl1pPr algn="r" eaLnBrk="1" latinLnBrk="0" hangingPunct="1">
              <a:defRPr kumimoji="0" sz="1200">
                <a:solidFill>
                  <a:schemeClr val="tx1">
                    <a:tint val="95000"/>
                  </a:schemeClr>
                </a:solidFill>
              </a:defRPr>
            </a:lvl1pPr>
            <a:extLst/>
          </a:lstStyle>
          <a:p>
            <a:pPr>
              <a:buNone/>
              <a:defRPr/>
            </a:pPr>
            <a:r>
              <a:rPr lang="en-US" dirty="0"/>
              <a:t>@</a:t>
            </a:r>
            <a:r>
              <a:rPr lang="en-US" dirty="0" err="1"/>
              <a:t>dahlbyk</a:t>
            </a:r>
            <a:r>
              <a:rPr lang="en-US" dirty="0"/>
              <a:t> #</a:t>
            </a:r>
            <a:r>
              <a:rPr lang="en-US" dirty="0" err="1"/>
              <a:t>ThatConference</a:t>
            </a:r>
            <a:endParaRPr lang="en-US" dirty="0"/>
          </a:p>
        </p:txBody>
      </p:sp>
    </p:spTree>
    <p:extLst>
      <p:ext uri="{BB962C8B-B14F-4D97-AF65-F5344CB8AC3E}">
        <p14:creationId xmlns:p14="http://schemas.microsoft.com/office/powerpoint/2010/main" val="400003862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13026-9E0B-4602-AE97-4C4F40237EC1}"/>
              </a:ext>
            </a:extLst>
          </p:cNvPr>
          <p:cNvSpPr>
            <a:spLocks noGrp="1"/>
          </p:cNvSpPr>
          <p:nvPr>
            <p:ph type="title"/>
          </p:nvPr>
        </p:nvSpPr>
        <p:spPr/>
        <p:txBody>
          <a:bodyPr/>
          <a:lstStyle/>
          <a:p>
            <a:r>
              <a:rPr lang="en-US" dirty="0"/>
              <a:t>Push New Branch</a:t>
            </a:r>
          </a:p>
        </p:txBody>
      </p:sp>
      <p:sp>
        <p:nvSpPr>
          <p:cNvPr id="3" name="Content Placeholder 2">
            <a:extLst>
              <a:ext uri="{FF2B5EF4-FFF2-40B4-BE49-F238E27FC236}">
                <a16:creationId xmlns:a16="http://schemas.microsoft.com/office/drawing/2014/main" id="{5A8DC570-31FB-4AE5-B926-0DC1C2596FAA}"/>
              </a:ext>
            </a:extLst>
          </p:cNvPr>
          <p:cNvSpPr>
            <a:spLocks noGrp="1"/>
          </p:cNvSpPr>
          <p:nvPr>
            <p:ph idx="1"/>
          </p:nvPr>
        </p:nvSpPr>
        <p:spPr/>
        <p:txBody>
          <a:bodyPr/>
          <a:lstStyle/>
          <a:p>
            <a:r>
              <a:rPr lang="en-US" dirty="0">
                <a:latin typeface="Consolas" panose="020B0609020204030204" pitchFamily="49" charset="0"/>
              </a:rPr>
              <a:t>git config --global</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alias.pnb</a:t>
            </a:r>
            <a:r>
              <a:rPr lang="en-US" dirty="0">
                <a:latin typeface="Consolas" panose="020B0609020204030204" pitchFamily="49" charset="0"/>
              </a:rPr>
              <a:t> "push -u origin HEAD"</a:t>
            </a:r>
          </a:p>
        </p:txBody>
      </p:sp>
      <p:pic>
        <p:nvPicPr>
          <p:cNvPr id="5" name="Picture 4">
            <a:extLst>
              <a:ext uri="{FF2B5EF4-FFF2-40B4-BE49-F238E27FC236}">
                <a16:creationId xmlns:a16="http://schemas.microsoft.com/office/drawing/2014/main" id="{062B31B4-769C-4AF6-ACC5-3E11BE47209C}"/>
              </a:ext>
            </a:extLst>
          </p:cNvPr>
          <p:cNvPicPr>
            <a:picLocks noChangeAspect="1"/>
          </p:cNvPicPr>
          <p:nvPr/>
        </p:nvPicPr>
        <p:blipFill>
          <a:blip r:embed="rId2"/>
          <a:stretch>
            <a:fillRect/>
          </a:stretch>
        </p:blipFill>
        <p:spPr>
          <a:xfrm>
            <a:off x="609600" y="3454096"/>
            <a:ext cx="10972800" cy="2629368"/>
          </a:xfrm>
          <a:prstGeom prst="rect">
            <a:avLst/>
          </a:prstGeom>
        </p:spPr>
      </p:pic>
      <p:sp>
        <p:nvSpPr>
          <p:cNvPr id="6" name="Slide Number Placeholder 5">
            <a:extLst>
              <a:ext uri="{FF2B5EF4-FFF2-40B4-BE49-F238E27FC236}">
                <a16:creationId xmlns:a16="http://schemas.microsoft.com/office/drawing/2014/main" id="{1E4FF894-E0C6-42BC-A89A-346B00FD4CA1}"/>
              </a:ext>
            </a:extLst>
          </p:cNvPr>
          <p:cNvSpPr>
            <a:spLocks noGrp="1"/>
          </p:cNvSpPr>
          <p:nvPr>
            <p:ph type="sldNum" sz="quarter" idx="4"/>
          </p:nvPr>
        </p:nvSpPr>
        <p:spPr>
          <a:xfrm>
            <a:off x="8077200" y="6476999"/>
            <a:ext cx="2385060" cy="274320"/>
          </a:xfrm>
          <a:prstGeom prst="rect">
            <a:avLst/>
          </a:prstGeom>
        </p:spPr>
        <p:txBody>
          <a:bodyPr vert="horz" bIns="0" rtlCol="0" anchor="b">
            <a:normAutofit/>
          </a:bodyPr>
          <a:lstStyle>
            <a:lvl1pPr algn="r" eaLnBrk="1" latinLnBrk="0" hangingPunct="1">
              <a:defRPr kumimoji="0" sz="1200">
                <a:solidFill>
                  <a:schemeClr val="tx1">
                    <a:tint val="95000"/>
                  </a:schemeClr>
                </a:solidFill>
              </a:defRPr>
            </a:lvl1pPr>
            <a:extLst/>
          </a:lstStyle>
          <a:p>
            <a:pPr>
              <a:buNone/>
              <a:defRPr/>
            </a:pPr>
            <a:r>
              <a:rPr lang="en-US" dirty="0"/>
              <a:t>@</a:t>
            </a:r>
            <a:r>
              <a:rPr lang="en-US" dirty="0" err="1"/>
              <a:t>dahlbyk</a:t>
            </a:r>
            <a:r>
              <a:rPr lang="en-US" dirty="0"/>
              <a:t> #</a:t>
            </a:r>
            <a:r>
              <a:rPr lang="en-US" dirty="0" err="1"/>
              <a:t>ThatConference</a:t>
            </a:r>
            <a:endParaRPr lang="en-US" dirty="0"/>
          </a:p>
        </p:txBody>
      </p:sp>
    </p:spTree>
    <p:extLst>
      <p:ext uri="{BB962C8B-B14F-4D97-AF65-F5344CB8AC3E}">
        <p14:creationId xmlns:p14="http://schemas.microsoft.com/office/powerpoint/2010/main" val="158572239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Branch Configuration</a:t>
            </a:r>
          </a:p>
        </p:txBody>
      </p:sp>
      <p:sp>
        <p:nvSpPr>
          <p:cNvPr id="3" name="Content Placeholder 2"/>
          <p:cNvSpPr>
            <a:spLocks noGrp="1"/>
          </p:cNvSpPr>
          <p:nvPr>
            <p:ph idx="1"/>
          </p:nvPr>
        </p:nvSpPr>
        <p:spPr/>
        <p:txBody>
          <a:bodyPr>
            <a:noAutofit/>
          </a:bodyPr>
          <a:lstStyle/>
          <a:p>
            <a:pPr>
              <a:buNone/>
            </a:pPr>
            <a:r>
              <a:rPr lang="en-US" sz="2400" dirty="0">
                <a:latin typeface="Consolas" pitchFamily="49" charset="0"/>
              </a:rPr>
              <a:t>[</a:t>
            </a:r>
            <a:r>
              <a:rPr lang="en-US" sz="2400" dirty="0">
                <a:solidFill>
                  <a:srgbClr val="0000FF"/>
                </a:solidFill>
                <a:latin typeface="Consolas" pitchFamily="49" charset="0"/>
              </a:rPr>
              <a:t>branch</a:t>
            </a:r>
            <a:r>
              <a:rPr lang="en-US" sz="2400" dirty="0">
                <a:latin typeface="Consolas" pitchFamily="49" charset="0"/>
              </a:rPr>
              <a:t> "</a:t>
            </a:r>
            <a:r>
              <a:rPr lang="en-US" sz="2400" dirty="0">
                <a:solidFill>
                  <a:srgbClr val="2B91AF"/>
                </a:solidFill>
                <a:latin typeface="Consolas" pitchFamily="49" charset="0"/>
              </a:rPr>
              <a:t>example</a:t>
            </a:r>
            <a:r>
              <a:rPr lang="en-US" sz="2400" dirty="0">
                <a:latin typeface="Consolas" pitchFamily="49" charset="0"/>
              </a:rPr>
              <a:t>"]</a:t>
            </a:r>
          </a:p>
          <a:p>
            <a:pPr>
              <a:buNone/>
            </a:pPr>
            <a:r>
              <a:rPr lang="en-US" sz="2400" dirty="0">
                <a:latin typeface="Consolas" pitchFamily="49" charset="0"/>
              </a:rPr>
              <a:t>        </a:t>
            </a:r>
            <a:r>
              <a:rPr lang="en-US" sz="2400" dirty="0">
                <a:solidFill>
                  <a:srgbClr val="A31515"/>
                </a:solidFill>
                <a:latin typeface="Consolas" pitchFamily="49" charset="0"/>
              </a:rPr>
              <a:t>remote</a:t>
            </a:r>
            <a:r>
              <a:rPr lang="en-US" sz="2400" dirty="0">
                <a:latin typeface="Consolas" pitchFamily="49" charset="0"/>
              </a:rPr>
              <a:t> = origin</a:t>
            </a:r>
          </a:p>
          <a:p>
            <a:pPr>
              <a:buNone/>
            </a:pPr>
            <a:r>
              <a:rPr lang="en-US" sz="2400" dirty="0">
                <a:latin typeface="Consolas" pitchFamily="49" charset="0"/>
              </a:rPr>
              <a:t>        </a:t>
            </a:r>
            <a:r>
              <a:rPr lang="en-US" sz="2400" dirty="0">
                <a:solidFill>
                  <a:srgbClr val="A31515"/>
                </a:solidFill>
                <a:latin typeface="Consolas" pitchFamily="49" charset="0"/>
              </a:rPr>
              <a:t>merge</a:t>
            </a:r>
            <a:r>
              <a:rPr lang="en-US" sz="2400" dirty="0">
                <a:latin typeface="Consolas" pitchFamily="49" charset="0"/>
              </a:rPr>
              <a:t> = refs/heads/example</a:t>
            </a:r>
          </a:p>
          <a:p>
            <a:pPr>
              <a:buNone/>
            </a:pPr>
            <a:endParaRPr lang="en-US" sz="2400" dirty="0">
              <a:latin typeface="Consolas" pitchFamily="49" charset="0"/>
            </a:endParaRPr>
          </a:p>
          <a:p>
            <a:pPr>
              <a:buNone/>
            </a:pPr>
            <a:r>
              <a:rPr lang="en-US" sz="2400" dirty="0">
                <a:latin typeface="Consolas" pitchFamily="49" charset="0"/>
              </a:rPr>
              <a:t>[</a:t>
            </a:r>
            <a:r>
              <a:rPr lang="en-US" sz="2400" dirty="0">
                <a:solidFill>
                  <a:srgbClr val="0000FF"/>
                </a:solidFill>
                <a:latin typeface="Consolas" pitchFamily="49" charset="0"/>
              </a:rPr>
              <a:t>branch</a:t>
            </a:r>
            <a:r>
              <a:rPr lang="en-US" sz="2400" dirty="0">
                <a:latin typeface="Consolas" pitchFamily="49" charset="0"/>
              </a:rPr>
              <a:t> "</a:t>
            </a:r>
            <a:r>
              <a:rPr lang="en-US" sz="2400" dirty="0">
                <a:solidFill>
                  <a:srgbClr val="2B91AF"/>
                </a:solidFill>
                <a:latin typeface="Consolas" pitchFamily="49" charset="0"/>
              </a:rPr>
              <a:t>master</a:t>
            </a:r>
            <a:r>
              <a:rPr lang="en-US" sz="2400" dirty="0">
                <a:latin typeface="Consolas" pitchFamily="49" charset="0"/>
              </a:rPr>
              <a:t>"]</a:t>
            </a:r>
          </a:p>
          <a:p>
            <a:pPr>
              <a:buNone/>
            </a:pPr>
            <a:r>
              <a:rPr lang="en-US" sz="2400" dirty="0">
                <a:latin typeface="Consolas" pitchFamily="49" charset="0"/>
              </a:rPr>
              <a:t>        </a:t>
            </a:r>
            <a:r>
              <a:rPr lang="en-US" sz="2400" dirty="0">
                <a:solidFill>
                  <a:srgbClr val="A31515"/>
                </a:solidFill>
                <a:latin typeface="Consolas" pitchFamily="49" charset="0"/>
              </a:rPr>
              <a:t>remote</a:t>
            </a:r>
            <a:r>
              <a:rPr lang="en-US" sz="2400" dirty="0">
                <a:latin typeface="Consolas" pitchFamily="49" charset="0"/>
              </a:rPr>
              <a:t> = upstream</a:t>
            </a:r>
          </a:p>
          <a:p>
            <a:pPr>
              <a:buNone/>
            </a:pPr>
            <a:r>
              <a:rPr lang="en-US" sz="2400" dirty="0">
                <a:latin typeface="Consolas" pitchFamily="49" charset="0"/>
              </a:rPr>
              <a:t>        </a:t>
            </a:r>
            <a:r>
              <a:rPr lang="en-US" sz="2400" dirty="0" err="1">
                <a:solidFill>
                  <a:srgbClr val="A31515"/>
                </a:solidFill>
                <a:latin typeface="Consolas" pitchFamily="49" charset="0"/>
              </a:rPr>
              <a:t>pushRemote</a:t>
            </a:r>
            <a:r>
              <a:rPr lang="en-US" sz="2400" dirty="0">
                <a:latin typeface="Consolas" pitchFamily="49" charset="0"/>
              </a:rPr>
              <a:t> = origin         # or set </a:t>
            </a:r>
            <a:r>
              <a:rPr lang="en-US" sz="2400" dirty="0" err="1">
                <a:solidFill>
                  <a:srgbClr val="0000FF"/>
                </a:solidFill>
                <a:latin typeface="Consolas" pitchFamily="49" charset="0"/>
              </a:rPr>
              <a:t>remote</a:t>
            </a:r>
            <a:r>
              <a:rPr lang="en-US" sz="2400" dirty="0" err="1">
                <a:latin typeface="Consolas" pitchFamily="49" charset="0"/>
              </a:rPr>
              <a:t>.</a:t>
            </a:r>
            <a:r>
              <a:rPr lang="en-US" sz="2400" dirty="0" err="1">
                <a:solidFill>
                  <a:srgbClr val="A31515"/>
                </a:solidFill>
                <a:latin typeface="Consolas" pitchFamily="49" charset="0"/>
              </a:rPr>
              <a:t>pushDefault</a:t>
            </a:r>
            <a:endParaRPr lang="en-US" sz="2400" dirty="0">
              <a:solidFill>
                <a:srgbClr val="A31515"/>
              </a:solidFill>
              <a:latin typeface="Consolas" pitchFamily="49" charset="0"/>
            </a:endParaRPr>
          </a:p>
          <a:p>
            <a:pPr>
              <a:buNone/>
            </a:pPr>
            <a:r>
              <a:rPr lang="en-US" sz="2400" dirty="0">
                <a:latin typeface="Consolas" pitchFamily="49" charset="0"/>
              </a:rPr>
              <a:t>        </a:t>
            </a:r>
            <a:r>
              <a:rPr lang="en-US" sz="2400" dirty="0">
                <a:solidFill>
                  <a:srgbClr val="A31515"/>
                </a:solidFill>
                <a:latin typeface="Consolas" pitchFamily="49" charset="0"/>
              </a:rPr>
              <a:t>merge</a:t>
            </a:r>
            <a:r>
              <a:rPr lang="en-US" sz="2400" dirty="0">
                <a:latin typeface="Consolas" pitchFamily="49" charset="0"/>
              </a:rPr>
              <a:t> = refs/heads/master</a:t>
            </a:r>
          </a:p>
        </p:txBody>
      </p:sp>
      <p:sp>
        <p:nvSpPr>
          <p:cNvPr id="4" name="Slide Number Placeholder 5"/>
          <p:cNvSpPr>
            <a:spLocks noGrp="1"/>
          </p:cNvSpPr>
          <p:nvPr>
            <p:ph type="sldNum" sz="quarter" idx="4"/>
          </p:nvPr>
        </p:nvSpPr>
        <p:spPr>
          <a:xfrm>
            <a:off x="8077200" y="6476999"/>
            <a:ext cx="2385060" cy="274320"/>
          </a:xfrm>
          <a:prstGeom prst="rect">
            <a:avLst/>
          </a:prstGeom>
        </p:spPr>
        <p:txBody>
          <a:bodyPr vert="horz" bIns="0" rtlCol="0" anchor="b">
            <a:normAutofit/>
          </a:bodyPr>
          <a:lstStyle>
            <a:lvl1pPr algn="r" eaLnBrk="1" latinLnBrk="0" hangingPunct="1">
              <a:defRPr kumimoji="0" sz="1200">
                <a:solidFill>
                  <a:schemeClr val="tx1">
                    <a:tint val="95000"/>
                  </a:schemeClr>
                </a:solidFill>
              </a:defRPr>
            </a:lvl1pPr>
            <a:extLst/>
          </a:lstStyle>
          <a:p>
            <a:pPr>
              <a:buNone/>
              <a:defRPr/>
            </a:pPr>
            <a:r>
              <a:rPr lang="en-US" dirty="0"/>
              <a:t>@</a:t>
            </a:r>
            <a:r>
              <a:rPr lang="en-US" dirty="0" err="1"/>
              <a:t>dahlbyk</a:t>
            </a:r>
            <a:r>
              <a:rPr lang="en-US" dirty="0"/>
              <a:t> #</a:t>
            </a:r>
            <a:r>
              <a:rPr lang="en-US" dirty="0" err="1"/>
              <a:t>ThatConference</a:t>
            </a:r>
            <a:endParaRPr lang="en-US" dirty="0"/>
          </a:p>
        </p:txBody>
      </p:sp>
    </p:spTree>
    <p:extLst>
      <p:ext uri="{BB962C8B-B14F-4D97-AF65-F5344CB8AC3E}">
        <p14:creationId xmlns:p14="http://schemas.microsoft.com/office/powerpoint/2010/main" val="327409094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Fork Remote Configuration</a:t>
            </a:r>
          </a:p>
        </p:txBody>
      </p:sp>
      <p:sp>
        <p:nvSpPr>
          <p:cNvPr id="3" name="Content Placeholder 2"/>
          <p:cNvSpPr>
            <a:spLocks noGrp="1"/>
          </p:cNvSpPr>
          <p:nvPr>
            <p:ph idx="1"/>
          </p:nvPr>
        </p:nvSpPr>
        <p:spPr/>
        <p:txBody>
          <a:bodyPr>
            <a:noAutofit/>
          </a:bodyPr>
          <a:lstStyle/>
          <a:p>
            <a:pPr>
              <a:buNone/>
            </a:pPr>
            <a:r>
              <a:rPr lang="en-US" sz="2400" dirty="0">
                <a:latin typeface="Consolas" pitchFamily="49" charset="0"/>
              </a:rPr>
              <a:t>[</a:t>
            </a:r>
            <a:r>
              <a:rPr lang="en-US" sz="2400" dirty="0">
                <a:solidFill>
                  <a:srgbClr val="0000FF"/>
                </a:solidFill>
                <a:latin typeface="Consolas" pitchFamily="49" charset="0"/>
              </a:rPr>
              <a:t>remote</a:t>
            </a:r>
            <a:r>
              <a:rPr lang="en-US" sz="2400" dirty="0">
                <a:latin typeface="Consolas" pitchFamily="49" charset="0"/>
              </a:rPr>
              <a:t> "</a:t>
            </a:r>
            <a:r>
              <a:rPr lang="en-US" sz="2400" dirty="0">
                <a:solidFill>
                  <a:srgbClr val="2B91AF"/>
                </a:solidFill>
                <a:latin typeface="Consolas" pitchFamily="49" charset="0"/>
              </a:rPr>
              <a:t>origin</a:t>
            </a:r>
            <a:r>
              <a:rPr lang="en-US" sz="2400" dirty="0">
                <a:latin typeface="Consolas" pitchFamily="49" charset="0"/>
              </a:rPr>
              <a:t>"]</a:t>
            </a:r>
          </a:p>
          <a:p>
            <a:pPr>
              <a:buNone/>
            </a:pPr>
            <a:r>
              <a:rPr lang="en-US" sz="2400" dirty="0">
                <a:latin typeface="Consolas" pitchFamily="49" charset="0"/>
              </a:rPr>
              <a:t>        </a:t>
            </a:r>
            <a:r>
              <a:rPr lang="en-US" sz="2400" dirty="0" err="1">
                <a:solidFill>
                  <a:srgbClr val="A31515"/>
                </a:solidFill>
                <a:latin typeface="Consolas" pitchFamily="49" charset="0"/>
              </a:rPr>
              <a:t>url</a:t>
            </a:r>
            <a:r>
              <a:rPr lang="en-US" sz="2400" dirty="0">
                <a:latin typeface="Consolas" pitchFamily="49" charset="0"/>
              </a:rPr>
              <a:t> = https://github.com/</a:t>
            </a:r>
            <a:r>
              <a:rPr lang="en-US" sz="2400" b="1" dirty="0">
                <a:latin typeface="Consolas" pitchFamily="49" charset="0"/>
              </a:rPr>
              <a:t>not-dahlbyk</a:t>
            </a:r>
            <a:r>
              <a:rPr lang="en-US" sz="2400" dirty="0">
                <a:latin typeface="Consolas" pitchFamily="49" charset="0"/>
              </a:rPr>
              <a:t>/posh-git.git</a:t>
            </a:r>
          </a:p>
          <a:p>
            <a:pPr>
              <a:buNone/>
            </a:pPr>
            <a:r>
              <a:rPr lang="en-US" sz="2400" dirty="0">
                <a:latin typeface="Consolas" pitchFamily="49" charset="0"/>
              </a:rPr>
              <a:t>        </a:t>
            </a:r>
            <a:r>
              <a:rPr lang="en-US" sz="2400" dirty="0">
                <a:solidFill>
                  <a:srgbClr val="A31515"/>
                </a:solidFill>
                <a:latin typeface="Consolas" pitchFamily="49" charset="0"/>
              </a:rPr>
              <a:t>fetch</a:t>
            </a:r>
            <a:r>
              <a:rPr lang="en-US" sz="2400" dirty="0">
                <a:latin typeface="Consolas" pitchFamily="49" charset="0"/>
              </a:rPr>
              <a:t> = +refs/heads/*:refs/remotes/</a:t>
            </a:r>
            <a:r>
              <a:rPr lang="en-US" sz="2400" b="1" dirty="0">
                <a:latin typeface="Consolas" pitchFamily="49" charset="0"/>
              </a:rPr>
              <a:t>origin</a:t>
            </a:r>
            <a:r>
              <a:rPr lang="en-US" sz="2400" dirty="0">
                <a:latin typeface="Consolas" pitchFamily="49" charset="0"/>
              </a:rPr>
              <a:t>/*</a:t>
            </a:r>
          </a:p>
          <a:p>
            <a:pPr>
              <a:buNone/>
            </a:pPr>
            <a:endParaRPr lang="en-US" sz="2400" dirty="0">
              <a:latin typeface="Consolas" pitchFamily="49" charset="0"/>
            </a:endParaRPr>
          </a:p>
          <a:p>
            <a:pPr>
              <a:buNone/>
            </a:pPr>
            <a:r>
              <a:rPr lang="en-US" sz="2400" dirty="0">
                <a:latin typeface="Consolas" pitchFamily="49" charset="0"/>
              </a:rPr>
              <a:t>[</a:t>
            </a:r>
            <a:r>
              <a:rPr lang="en-US" sz="2400" dirty="0">
                <a:solidFill>
                  <a:srgbClr val="0000FF"/>
                </a:solidFill>
                <a:latin typeface="Consolas" pitchFamily="49" charset="0"/>
              </a:rPr>
              <a:t>remote</a:t>
            </a:r>
            <a:r>
              <a:rPr lang="en-US" sz="2400" dirty="0">
                <a:latin typeface="Consolas" pitchFamily="49" charset="0"/>
              </a:rPr>
              <a:t> "</a:t>
            </a:r>
            <a:r>
              <a:rPr lang="en-US" sz="2400" dirty="0">
                <a:solidFill>
                  <a:srgbClr val="2B91AF"/>
                </a:solidFill>
                <a:latin typeface="Consolas" pitchFamily="49" charset="0"/>
              </a:rPr>
              <a:t>upstream</a:t>
            </a:r>
            <a:r>
              <a:rPr lang="en-US" sz="2400" dirty="0">
                <a:latin typeface="Consolas" pitchFamily="49" charset="0"/>
              </a:rPr>
              <a:t>"]</a:t>
            </a:r>
          </a:p>
          <a:p>
            <a:pPr>
              <a:buNone/>
            </a:pPr>
            <a:r>
              <a:rPr lang="en-US" sz="2400" dirty="0">
                <a:latin typeface="Consolas" pitchFamily="49" charset="0"/>
              </a:rPr>
              <a:t>        </a:t>
            </a:r>
            <a:r>
              <a:rPr lang="en-US" sz="2400" dirty="0" err="1">
                <a:solidFill>
                  <a:srgbClr val="A31515"/>
                </a:solidFill>
                <a:latin typeface="Consolas" pitchFamily="49" charset="0"/>
              </a:rPr>
              <a:t>url</a:t>
            </a:r>
            <a:r>
              <a:rPr lang="en-US" sz="2400" dirty="0">
                <a:latin typeface="Consolas" pitchFamily="49" charset="0"/>
              </a:rPr>
              <a:t> = https://github.com/</a:t>
            </a:r>
            <a:r>
              <a:rPr lang="en-US" sz="2400" b="1" dirty="0">
                <a:latin typeface="Consolas" pitchFamily="49" charset="0"/>
              </a:rPr>
              <a:t>dahlbyk</a:t>
            </a:r>
            <a:r>
              <a:rPr lang="en-US" sz="2400" dirty="0">
                <a:latin typeface="Consolas" pitchFamily="49" charset="0"/>
              </a:rPr>
              <a:t>/posh-git.git</a:t>
            </a:r>
          </a:p>
          <a:p>
            <a:pPr>
              <a:buNone/>
            </a:pPr>
            <a:r>
              <a:rPr lang="en-US" sz="2400" dirty="0">
                <a:latin typeface="Consolas" pitchFamily="49" charset="0"/>
              </a:rPr>
              <a:t>        </a:t>
            </a:r>
            <a:r>
              <a:rPr lang="en-US" sz="2400" dirty="0">
                <a:solidFill>
                  <a:srgbClr val="A31515"/>
                </a:solidFill>
                <a:latin typeface="Consolas" pitchFamily="49" charset="0"/>
              </a:rPr>
              <a:t>fetch</a:t>
            </a:r>
            <a:r>
              <a:rPr lang="en-US" sz="2400" dirty="0">
                <a:latin typeface="Consolas" pitchFamily="49" charset="0"/>
              </a:rPr>
              <a:t> = +refs/</a:t>
            </a:r>
            <a:r>
              <a:rPr lang="en-US" sz="2400" b="1" dirty="0">
                <a:latin typeface="Consolas" pitchFamily="49" charset="0"/>
              </a:rPr>
              <a:t>heads/*</a:t>
            </a:r>
            <a:r>
              <a:rPr lang="en-US" sz="2400" dirty="0">
                <a:latin typeface="Consolas" pitchFamily="49" charset="0"/>
              </a:rPr>
              <a:t>:refs/remotes/</a:t>
            </a:r>
            <a:r>
              <a:rPr lang="en-US" sz="2400" b="1" dirty="0">
                <a:latin typeface="Consolas" pitchFamily="49" charset="0"/>
              </a:rPr>
              <a:t>upstream</a:t>
            </a:r>
            <a:r>
              <a:rPr lang="en-US" sz="2400" dirty="0">
                <a:latin typeface="Consolas" pitchFamily="49" charset="0"/>
              </a:rPr>
              <a:t>/*</a:t>
            </a:r>
          </a:p>
          <a:p>
            <a:pPr>
              <a:buNone/>
            </a:pPr>
            <a:r>
              <a:rPr lang="en-US" sz="2400" dirty="0">
                <a:latin typeface="Consolas" pitchFamily="49" charset="0"/>
              </a:rPr>
              <a:t>        </a:t>
            </a:r>
            <a:r>
              <a:rPr lang="en-US" sz="2400" dirty="0">
                <a:solidFill>
                  <a:srgbClr val="A31515"/>
                </a:solidFill>
                <a:latin typeface="Consolas" pitchFamily="49" charset="0"/>
              </a:rPr>
              <a:t>fetch</a:t>
            </a:r>
            <a:r>
              <a:rPr lang="en-US" sz="2400" dirty="0">
                <a:latin typeface="Consolas" pitchFamily="49" charset="0"/>
              </a:rPr>
              <a:t> = +refs/</a:t>
            </a:r>
            <a:r>
              <a:rPr lang="en-US" sz="2400" b="1" dirty="0">
                <a:latin typeface="Consolas" pitchFamily="49" charset="0"/>
              </a:rPr>
              <a:t>pull/*/</a:t>
            </a:r>
            <a:r>
              <a:rPr lang="en-US" sz="2400" b="1" dirty="0" err="1">
                <a:latin typeface="Consolas" pitchFamily="49" charset="0"/>
              </a:rPr>
              <a:t>head</a:t>
            </a:r>
            <a:r>
              <a:rPr lang="en-US" sz="2400" dirty="0" err="1">
                <a:latin typeface="Consolas" pitchFamily="49" charset="0"/>
              </a:rPr>
              <a:t>:refs</a:t>
            </a:r>
            <a:r>
              <a:rPr lang="en-US" sz="2400" dirty="0">
                <a:latin typeface="Consolas" pitchFamily="49" charset="0"/>
              </a:rPr>
              <a:t>/remotes/</a:t>
            </a:r>
            <a:r>
              <a:rPr lang="en-US" sz="2400" b="1" dirty="0">
                <a:latin typeface="Consolas" pitchFamily="49" charset="0"/>
              </a:rPr>
              <a:t>upstream/</a:t>
            </a:r>
            <a:r>
              <a:rPr lang="en-US" sz="2400" b="1" dirty="0" err="1">
                <a:latin typeface="Consolas" pitchFamily="49" charset="0"/>
              </a:rPr>
              <a:t>pr</a:t>
            </a:r>
            <a:r>
              <a:rPr lang="en-US" sz="2400" dirty="0">
                <a:latin typeface="Consolas" pitchFamily="49" charset="0"/>
              </a:rPr>
              <a:t>/*</a:t>
            </a:r>
          </a:p>
          <a:p>
            <a:pPr>
              <a:buNone/>
            </a:pPr>
            <a:endParaRPr lang="en-US" sz="2400" dirty="0">
              <a:latin typeface="Consolas" pitchFamily="49" charset="0"/>
            </a:endParaRPr>
          </a:p>
          <a:p>
            <a:pPr>
              <a:buNone/>
            </a:pPr>
            <a:r>
              <a:rPr lang="en-US" sz="2400" dirty="0">
                <a:latin typeface="Consolas" pitchFamily="49" charset="0"/>
              </a:rPr>
              <a:t>[</a:t>
            </a:r>
            <a:r>
              <a:rPr lang="en-US" sz="2400" dirty="0">
                <a:solidFill>
                  <a:srgbClr val="0000FF"/>
                </a:solidFill>
                <a:latin typeface="Consolas" pitchFamily="49" charset="0"/>
              </a:rPr>
              <a:t>remote</a:t>
            </a:r>
            <a:r>
              <a:rPr lang="en-US" sz="2400" dirty="0">
                <a:latin typeface="Consolas" pitchFamily="49" charset="0"/>
              </a:rPr>
              <a:t>]</a:t>
            </a:r>
          </a:p>
          <a:p>
            <a:pPr>
              <a:buNone/>
            </a:pPr>
            <a:r>
              <a:rPr lang="en-US" sz="2400" dirty="0">
                <a:latin typeface="Consolas" pitchFamily="49" charset="0"/>
              </a:rPr>
              <a:t>        </a:t>
            </a:r>
            <a:r>
              <a:rPr lang="en-US" sz="2400" dirty="0" err="1">
                <a:solidFill>
                  <a:srgbClr val="A31515"/>
                </a:solidFill>
                <a:latin typeface="Consolas" pitchFamily="49" charset="0"/>
              </a:rPr>
              <a:t>pushDefault</a:t>
            </a:r>
            <a:r>
              <a:rPr lang="en-US" sz="2400" dirty="0">
                <a:latin typeface="Consolas" pitchFamily="49" charset="0"/>
              </a:rPr>
              <a:t> = origin</a:t>
            </a:r>
          </a:p>
        </p:txBody>
      </p:sp>
      <p:sp>
        <p:nvSpPr>
          <p:cNvPr id="4" name="Slide Number Placeholder 5"/>
          <p:cNvSpPr>
            <a:spLocks noGrp="1"/>
          </p:cNvSpPr>
          <p:nvPr>
            <p:ph type="sldNum" sz="quarter" idx="4"/>
          </p:nvPr>
        </p:nvSpPr>
        <p:spPr>
          <a:xfrm>
            <a:off x="8077200" y="6476999"/>
            <a:ext cx="2385060" cy="274320"/>
          </a:xfrm>
          <a:prstGeom prst="rect">
            <a:avLst/>
          </a:prstGeom>
        </p:spPr>
        <p:txBody>
          <a:bodyPr vert="horz" bIns="0" rtlCol="0" anchor="b">
            <a:normAutofit/>
          </a:bodyPr>
          <a:lstStyle>
            <a:lvl1pPr algn="r" eaLnBrk="1" latinLnBrk="0" hangingPunct="1">
              <a:defRPr kumimoji="0" sz="1200">
                <a:solidFill>
                  <a:schemeClr val="tx1">
                    <a:tint val="95000"/>
                  </a:schemeClr>
                </a:solidFill>
              </a:defRPr>
            </a:lvl1pPr>
            <a:extLst/>
          </a:lstStyle>
          <a:p>
            <a:pPr>
              <a:buNone/>
              <a:defRPr/>
            </a:pPr>
            <a:r>
              <a:rPr lang="en-US" dirty="0"/>
              <a:t>@</a:t>
            </a:r>
            <a:r>
              <a:rPr lang="en-US" dirty="0" err="1"/>
              <a:t>dahlbyk</a:t>
            </a:r>
            <a:r>
              <a:rPr lang="en-US" dirty="0"/>
              <a:t> #</a:t>
            </a:r>
            <a:r>
              <a:rPr lang="en-US" dirty="0" err="1"/>
              <a:t>ThatConference</a:t>
            </a:r>
            <a:endParaRPr lang="en-US" dirty="0"/>
          </a:p>
        </p:txBody>
      </p:sp>
    </p:spTree>
    <p:extLst>
      <p:ext uri="{BB962C8B-B14F-4D97-AF65-F5344CB8AC3E}">
        <p14:creationId xmlns:p14="http://schemas.microsoft.com/office/powerpoint/2010/main" val="186738917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Team Workflow</a:t>
            </a:r>
          </a:p>
        </p:txBody>
      </p:sp>
      <p:sp>
        <p:nvSpPr>
          <p:cNvPr id="5" name="Text Placeholder 4"/>
          <p:cNvSpPr>
            <a:spLocks noGrp="1"/>
          </p:cNvSpPr>
          <p:nvPr>
            <p:ph type="body" idx="1"/>
          </p:nvPr>
        </p:nvSpPr>
        <p:spPr/>
        <p:txBody>
          <a:bodyPr/>
          <a:lstStyle/>
          <a:p>
            <a:endParaRPr lang="en-US"/>
          </a:p>
        </p:txBody>
      </p:sp>
      <p:sp>
        <p:nvSpPr>
          <p:cNvPr id="6" name="Slide Number Placeholder 5"/>
          <p:cNvSpPr>
            <a:spLocks noGrp="1"/>
          </p:cNvSpPr>
          <p:nvPr>
            <p:ph type="sldNum" sz="quarter" idx="4"/>
          </p:nvPr>
        </p:nvSpPr>
        <p:spPr>
          <a:xfrm>
            <a:off x="8077200" y="6476999"/>
            <a:ext cx="2385060" cy="274320"/>
          </a:xfrm>
          <a:prstGeom prst="rect">
            <a:avLst/>
          </a:prstGeom>
        </p:spPr>
        <p:txBody>
          <a:bodyPr vert="horz" bIns="0" rtlCol="0" anchor="b">
            <a:normAutofit/>
          </a:bodyPr>
          <a:lstStyle>
            <a:lvl1pPr algn="r" eaLnBrk="1" latinLnBrk="0" hangingPunct="1">
              <a:defRPr kumimoji="0" sz="1200">
                <a:solidFill>
                  <a:schemeClr val="tx1">
                    <a:tint val="95000"/>
                  </a:schemeClr>
                </a:solidFill>
              </a:defRPr>
            </a:lvl1pPr>
            <a:extLst/>
          </a:lstStyle>
          <a:p>
            <a:pPr>
              <a:buNone/>
              <a:defRPr/>
            </a:pPr>
            <a:r>
              <a:rPr lang="en-US" dirty="0"/>
              <a:t>@</a:t>
            </a:r>
            <a:r>
              <a:rPr lang="en-US" dirty="0" err="1"/>
              <a:t>dahlbyk</a:t>
            </a:r>
            <a:r>
              <a:rPr lang="en-US" dirty="0"/>
              <a:t> #</a:t>
            </a:r>
            <a:r>
              <a:rPr lang="en-US" dirty="0" err="1"/>
              <a:t>ThatConference</a:t>
            </a:r>
            <a:endParaRPr lang="en-US" dirty="0"/>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9AE304-2E1A-40AE-ACFC-2A85AADD3221}"/>
              </a:ext>
            </a:extLst>
          </p:cNvPr>
          <p:cNvSpPr>
            <a:spLocks noGrp="1"/>
          </p:cNvSpPr>
          <p:nvPr>
            <p:ph type="title"/>
          </p:nvPr>
        </p:nvSpPr>
        <p:spPr/>
        <p:txBody>
          <a:bodyPr>
            <a:normAutofit/>
          </a:bodyPr>
          <a:lstStyle/>
          <a:p>
            <a:r>
              <a:rPr lang="en-US" dirty="0" err="1"/>
              <a:t>Continous</a:t>
            </a:r>
            <a:r>
              <a:rPr lang="en-US" dirty="0"/>
              <a:t> Integration on </a:t>
            </a:r>
            <a:r>
              <a:rPr lang="en-US" dirty="0">
                <a:latin typeface="Consolas" panose="020B0609020204030204" pitchFamily="49" charset="0"/>
              </a:rPr>
              <a:t>master</a:t>
            </a:r>
            <a:r>
              <a:rPr lang="en-US" dirty="0"/>
              <a:t>?</a:t>
            </a:r>
          </a:p>
        </p:txBody>
      </p:sp>
      <p:sp>
        <p:nvSpPr>
          <p:cNvPr id="5" name="Content Placeholder 4">
            <a:extLst>
              <a:ext uri="{FF2B5EF4-FFF2-40B4-BE49-F238E27FC236}">
                <a16:creationId xmlns:a16="http://schemas.microsoft.com/office/drawing/2014/main" id="{0D6B68C5-FD20-4047-B4B9-2A3D7AC1F315}"/>
              </a:ext>
            </a:extLst>
          </p:cNvPr>
          <p:cNvSpPr>
            <a:spLocks noGrp="1"/>
          </p:cNvSpPr>
          <p:nvPr>
            <p:ph idx="1"/>
          </p:nvPr>
        </p:nvSpPr>
        <p:spPr/>
        <p:txBody>
          <a:bodyPr/>
          <a:lstStyle/>
          <a:p>
            <a:r>
              <a:rPr lang="en-US" dirty="0"/>
              <a:t>Everyone works on </a:t>
            </a:r>
            <a:r>
              <a:rPr lang="en-US" dirty="0">
                <a:latin typeface="Consolas" panose="020B0609020204030204" pitchFamily="49" charset="0"/>
              </a:rPr>
              <a:t>master</a:t>
            </a:r>
            <a:r>
              <a:rPr lang="en-US" dirty="0"/>
              <a:t>, pushing and pulling as needed</a:t>
            </a:r>
          </a:p>
          <a:p>
            <a:endParaRPr lang="en-US" i="1" dirty="0"/>
          </a:p>
          <a:p>
            <a:r>
              <a:rPr lang="en-US" i="1" dirty="0"/>
              <a:t>Technically</a:t>
            </a:r>
            <a:r>
              <a:rPr lang="en-US" dirty="0"/>
              <a:t> this is the One True™ Continuous Integration (CI)</a:t>
            </a:r>
          </a:p>
          <a:p>
            <a:endParaRPr lang="en-US" dirty="0"/>
          </a:p>
          <a:p>
            <a:r>
              <a:rPr lang="en-US" dirty="0"/>
              <a:t>Loses nearly all advantages of Git and its ecosystem</a:t>
            </a:r>
          </a:p>
        </p:txBody>
      </p:sp>
      <p:sp>
        <p:nvSpPr>
          <p:cNvPr id="6" name="Slide Number Placeholder 5">
            <a:extLst>
              <a:ext uri="{FF2B5EF4-FFF2-40B4-BE49-F238E27FC236}">
                <a16:creationId xmlns:a16="http://schemas.microsoft.com/office/drawing/2014/main" id="{F612FE52-5496-4DF6-84CD-A6B8E3ACF2A0}"/>
              </a:ext>
            </a:extLst>
          </p:cNvPr>
          <p:cNvSpPr>
            <a:spLocks noGrp="1"/>
          </p:cNvSpPr>
          <p:nvPr>
            <p:ph type="sldNum" sz="quarter" idx="4"/>
          </p:nvPr>
        </p:nvSpPr>
        <p:spPr>
          <a:xfrm>
            <a:off x="8077200" y="6476999"/>
            <a:ext cx="2385060" cy="274320"/>
          </a:xfrm>
          <a:prstGeom prst="rect">
            <a:avLst/>
          </a:prstGeom>
        </p:spPr>
        <p:txBody>
          <a:bodyPr vert="horz" bIns="0" rtlCol="0" anchor="b">
            <a:normAutofit/>
          </a:bodyPr>
          <a:lstStyle>
            <a:lvl1pPr algn="r" eaLnBrk="1" latinLnBrk="0" hangingPunct="1">
              <a:defRPr kumimoji="0" sz="1200">
                <a:solidFill>
                  <a:schemeClr val="tx1">
                    <a:tint val="95000"/>
                  </a:schemeClr>
                </a:solidFill>
              </a:defRPr>
            </a:lvl1pPr>
            <a:extLst/>
          </a:lstStyle>
          <a:p>
            <a:pPr>
              <a:buNone/>
              <a:defRPr/>
            </a:pPr>
            <a:r>
              <a:rPr lang="en-US" dirty="0"/>
              <a:t>@</a:t>
            </a:r>
            <a:r>
              <a:rPr lang="en-US" dirty="0" err="1"/>
              <a:t>dahlbyk</a:t>
            </a:r>
            <a:r>
              <a:rPr lang="en-US" dirty="0"/>
              <a:t> #</a:t>
            </a:r>
            <a:r>
              <a:rPr lang="en-US" dirty="0" err="1"/>
              <a:t>ThatConference</a:t>
            </a:r>
            <a:endParaRPr lang="en-US" dirty="0"/>
          </a:p>
        </p:txBody>
      </p:sp>
    </p:spTree>
    <p:extLst>
      <p:ext uri="{BB962C8B-B14F-4D97-AF65-F5344CB8AC3E}">
        <p14:creationId xmlns:p14="http://schemas.microsoft.com/office/powerpoint/2010/main" val="333705286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am I?</a:t>
            </a:r>
          </a:p>
        </p:txBody>
      </p:sp>
      <p:pic>
        <p:nvPicPr>
          <p:cNvPr id="4" name="Picture 3"/>
          <p:cNvPicPr>
            <a:picLocks noChangeAspect="1" noChangeArrowheads="1"/>
          </p:cNvPicPr>
          <p:nvPr/>
        </p:nvPicPr>
        <p:blipFill>
          <a:blip r:embed="rId2" cstate="print"/>
          <a:srcRect/>
          <a:stretch>
            <a:fillRect/>
          </a:stretch>
        </p:blipFill>
        <p:spPr bwMode="auto">
          <a:xfrm>
            <a:off x="2053883" y="5486401"/>
            <a:ext cx="4991100" cy="981075"/>
          </a:xfrm>
          <a:prstGeom prst="rect">
            <a:avLst/>
          </a:prstGeom>
          <a:noFill/>
          <a:ln w="9525">
            <a:noFill/>
            <a:miter lim="800000"/>
            <a:headEnd/>
            <a:tailEnd/>
          </a:ln>
        </p:spPr>
      </p:pic>
      <p:pic>
        <p:nvPicPr>
          <p:cNvPr id="5" name="Picture 3" descr="C:\Users\Keith\Desktop\mvp.png"/>
          <p:cNvPicPr>
            <a:picLocks noChangeAspect="1" noChangeArrowheads="1"/>
          </p:cNvPicPr>
          <p:nvPr/>
        </p:nvPicPr>
        <p:blipFill>
          <a:blip r:embed="rId3" cstate="print"/>
          <a:srcRect/>
          <a:stretch>
            <a:fillRect/>
          </a:stretch>
        </p:blipFill>
        <p:spPr bwMode="auto">
          <a:xfrm>
            <a:off x="8117048" y="5616450"/>
            <a:ext cx="2170364" cy="877900"/>
          </a:xfrm>
          <a:prstGeom prst="rect">
            <a:avLst/>
          </a:prstGeom>
          <a:noFill/>
        </p:spPr>
      </p:pic>
      <p:pic>
        <p:nvPicPr>
          <p:cNvPr id="1026" name="Picture 2" descr="C:\Users\Keith\Desktop\poshgitlogo.png"/>
          <p:cNvPicPr>
            <a:picLocks noChangeAspect="1" noChangeArrowheads="1"/>
          </p:cNvPicPr>
          <p:nvPr/>
        </p:nvPicPr>
        <p:blipFill>
          <a:blip r:embed="rId4" cstate="print"/>
          <a:srcRect/>
          <a:stretch>
            <a:fillRect/>
          </a:stretch>
        </p:blipFill>
        <p:spPr bwMode="auto">
          <a:xfrm>
            <a:off x="2053883" y="3907664"/>
            <a:ext cx="5686866" cy="1425008"/>
          </a:xfrm>
          <a:prstGeom prst="rect">
            <a:avLst/>
          </a:prstGeom>
          <a:noFill/>
        </p:spPr>
      </p:pic>
      <p:pic>
        <p:nvPicPr>
          <p:cNvPr id="8" name="Picture 4"/>
          <p:cNvPicPr>
            <a:picLocks noChangeAspect="1" noChangeArrowheads="1"/>
          </p:cNvPicPr>
          <p:nvPr/>
        </p:nvPicPr>
        <p:blipFill>
          <a:blip r:embed="rId5" cstate="print"/>
          <a:srcRect/>
          <a:stretch>
            <a:fillRect/>
          </a:stretch>
        </p:blipFill>
        <p:spPr bwMode="auto">
          <a:xfrm>
            <a:off x="7986578" y="1875048"/>
            <a:ext cx="2286000" cy="1657835"/>
          </a:xfrm>
          <a:prstGeom prst="rect">
            <a:avLst/>
          </a:prstGeom>
          <a:noFill/>
          <a:ln w="9525">
            <a:noFill/>
            <a:miter lim="800000"/>
            <a:headEnd/>
            <a:tailEnd/>
          </a:ln>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17049" y="3450289"/>
            <a:ext cx="2143125" cy="2143125"/>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55673" y="2389122"/>
            <a:ext cx="2594317" cy="629689"/>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81200" y="1825147"/>
            <a:ext cx="2743200" cy="1757641"/>
          </a:xfrm>
          <a:prstGeom prst="rect">
            <a:avLst/>
          </a:prstGeom>
        </p:spPr>
      </p:pic>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Branching!</a:t>
            </a:r>
          </a:p>
        </p:txBody>
      </p:sp>
      <p:sp>
        <p:nvSpPr>
          <p:cNvPr id="3" name="Content Placeholder 2"/>
          <p:cNvSpPr>
            <a:spLocks noGrp="1"/>
          </p:cNvSpPr>
          <p:nvPr>
            <p:ph idx="1"/>
          </p:nvPr>
        </p:nvSpPr>
        <p:spPr/>
        <p:txBody>
          <a:bodyPr>
            <a:normAutofit/>
          </a:bodyPr>
          <a:lstStyle/>
          <a:p>
            <a:r>
              <a:rPr lang="en-US" dirty="0"/>
              <a:t>Ridiculously cheap – use liberally</a:t>
            </a:r>
          </a:p>
          <a:p>
            <a:pPr lvl="1"/>
            <a:r>
              <a:rPr lang="en-US" dirty="0"/>
              <a:t>Write SHA to file in refs/heads</a:t>
            </a:r>
          </a:p>
          <a:p>
            <a:endParaRPr lang="en-US" dirty="0"/>
          </a:p>
          <a:p>
            <a:r>
              <a:rPr lang="en-US" dirty="0"/>
              <a:t>Branches to clean up</a:t>
            </a:r>
          </a:p>
          <a:p>
            <a:pPr lvl="1"/>
            <a:r>
              <a:rPr lang="en-US" dirty="0">
                <a:latin typeface="Consolas" pitchFamily="49" charset="0"/>
              </a:rPr>
              <a:t>git branch --merged</a:t>
            </a:r>
          </a:p>
          <a:p>
            <a:endParaRPr lang="en-US" dirty="0"/>
          </a:p>
          <a:p>
            <a:r>
              <a:rPr lang="en-US" dirty="0"/>
              <a:t>Clean up remote branches</a:t>
            </a:r>
          </a:p>
          <a:p>
            <a:pPr lvl="1"/>
            <a:r>
              <a:rPr lang="en-US" dirty="0">
                <a:latin typeface="Consolas" pitchFamily="49" charset="0"/>
              </a:rPr>
              <a:t>git fetch --prune</a:t>
            </a:r>
          </a:p>
          <a:p>
            <a:pPr lvl="1"/>
            <a:endParaRPr lang="en-US" dirty="0">
              <a:latin typeface="Consolas" pitchFamily="49" charset="0"/>
            </a:endParaRPr>
          </a:p>
        </p:txBody>
      </p:sp>
      <p:sp>
        <p:nvSpPr>
          <p:cNvPr id="4" name="Slide Number Placeholder 5"/>
          <p:cNvSpPr>
            <a:spLocks noGrp="1"/>
          </p:cNvSpPr>
          <p:nvPr>
            <p:ph type="sldNum" sz="quarter" idx="4"/>
          </p:nvPr>
        </p:nvSpPr>
        <p:spPr>
          <a:xfrm>
            <a:off x="8077200" y="6476999"/>
            <a:ext cx="2385060" cy="274320"/>
          </a:xfrm>
          <a:prstGeom prst="rect">
            <a:avLst/>
          </a:prstGeom>
        </p:spPr>
        <p:txBody>
          <a:bodyPr vert="horz" bIns="0" rtlCol="0" anchor="b">
            <a:normAutofit/>
          </a:bodyPr>
          <a:lstStyle>
            <a:lvl1pPr algn="r" eaLnBrk="1" latinLnBrk="0" hangingPunct="1">
              <a:defRPr kumimoji="0" sz="1200">
                <a:solidFill>
                  <a:schemeClr val="tx1">
                    <a:tint val="95000"/>
                  </a:schemeClr>
                </a:solidFill>
              </a:defRPr>
            </a:lvl1pPr>
            <a:extLst/>
          </a:lstStyle>
          <a:p>
            <a:pPr>
              <a:buNone/>
              <a:defRPr/>
            </a:pPr>
            <a:r>
              <a:rPr lang="en-US" dirty="0"/>
              <a:t>@</a:t>
            </a:r>
            <a:r>
              <a:rPr lang="en-US" dirty="0" err="1"/>
              <a:t>dahlbyk</a:t>
            </a:r>
            <a:r>
              <a:rPr lang="en-US" dirty="0"/>
              <a:t> #</a:t>
            </a:r>
            <a:r>
              <a:rPr lang="en-US" dirty="0" err="1"/>
              <a:t>ThatConference</a:t>
            </a: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 Workflow</a:t>
            </a:r>
          </a:p>
        </p:txBody>
      </p:sp>
      <p:sp>
        <p:nvSpPr>
          <p:cNvPr id="3" name="Content Placeholder 2"/>
          <p:cNvSpPr>
            <a:spLocks noGrp="1"/>
          </p:cNvSpPr>
          <p:nvPr>
            <p:ph idx="1"/>
          </p:nvPr>
        </p:nvSpPr>
        <p:spPr/>
        <p:txBody>
          <a:bodyPr>
            <a:normAutofit/>
          </a:bodyPr>
          <a:lstStyle/>
          <a:p>
            <a:pPr marL="633222" indent="-514350">
              <a:buFont typeface="+mj-lt"/>
              <a:buAutoNum type="arabicPeriod"/>
            </a:pPr>
            <a:r>
              <a:rPr lang="en-US" dirty="0"/>
              <a:t>Keep </a:t>
            </a:r>
            <a:r>
              <a:rPr lang="en-US" dirty="0">
                <a:latin typeface="Consolas" pitchFamily="49" charset="0"/>
              </a:rPr>
              <a:t>master</a:t>
            </a:r>
            <a:r>
              <a:rPr lang="en-US" dirty="0"/>
              <a:t> clean!</a:t>
            </a:r>
          </a:p>
          <a:p>
            <a:pPr marL="633222" indent="-514350">
              <a:buFont typeface="+mj-lt"/>
              <a:buAutoNum type="arabicPeriod"/>
            </a:pPr>
            <a:endParaRPr lang="en-US" dirty="0"/>
          </a:p>
          <a:p>
            <a:pPr marL="633222" indent="-514350">
              <a:buFont typeface="+mj-lt"/>
              <a:buAutoNum type="arabicPeriod"/>
            </a:pPr>
            <a:r>
              <a:rPr lang="en-US" dirty="0"/>
              <a:t>New </a:t>
            </a:r>
            <a:r>
              <a:rPr lang="en-US" dirty="0">
                <a:latin typeface="Consolas" pitchFamily="49" charset="0"/>
              </a:rPr>
              <a:t>topic</a:t>
            </a:r>
            <a:r>
              <a:rPr lang="en-US" dirty="0"/>
              <a:t> branch from </a:t>
            </a:r>
            <a:r>
              <a:rPr lang="en-US" dirty="0">
                <a:latin typeface="Consolas" pitchFamily="49" charset="0"/>
              </a:rPr>
              <a:t>master</a:t>
            </a:r>
          </a:p>
          <a:p>
            <a:pPr marL="971550" lvl="1" indent="-514350"/>
            <a:r>
              <a:rPr lang="en-US" dirty="0">
                <a:latin typeface="Consolas" pitchFamily="49" charset="0"/>
              </a:rPr>
              <a:t>git checkout master -b topic</a:t>
            </a:r>
          </a:p>
          <a:p>
            <a:pPr marL="971550" lvl="1" indent="-514350"/>
            <a:r>
              <a:rPr lang="en-US" dirty="0"/>
              <a:t>“Switch to &lt;commit&gt; as new branch &lt;name&gt;”</a:t>
            </a:r>
          </a:p>
          <a:p>
            <a:pPr marL="633222" indent="-514350">
              <a:buFont typeface="+mj-lt"/>
              <a:buAutoNum type="arabicPeriod"/>
            </a:pPr>
            <a:endParaRPr lang="en-US" dirty="0"/>
          </a:p>
          <a:p>
            <a:pPr marL="633222" indent="-514350">
              <a:buFont typeface="+mj-lt"/>
              <a:buAutoNum type="arabicPeriod"/>
            </a:pPr>
            <a:r>
              <a:rPr lang="en-US" dirty="0"/>
              <a:t>Commit more than feels natural</a:t>
            </a:r>
          </a:p>
        </p:txBody>
      </p:sp>
      <p:sp>
        <p:nvSpPr>
          <p:cNvPr id="4" name="Slide Number Placeholder 5"/>
          <p:cNvSpPr>
            <a:spLocks noGrp="1"/>
          </p:cNvSpPr>
          <p:nvPr>
            <p:ph type="sldNum" sz="quarter" idx="4"/>
          </p:nvPr>
        </p:nvSpPr>
        <p:spPr>
          <a:xfrm>
            <a:off x="8077200" y="6476999"/>
            <a:ext cx="2385060" cy="274320"/>
          </a:xfrm>
          <a:prstGeom prst="rect">
            <a:avLst/>
          </a:prstGeom>
        </p:spPr>
        <p:txBody>
          <a:bodyPr vert="horz" bIns="0" rtlCol="0" anchor="b">
            <a:normAutofit/>
          </a:bodyPr>
          <a:lstStyle>
            <a:lvl1pPr algn="r" eaLnBrk="1" latinLnBrk="0" hangingPunct="1">
              <a:defRPr kumimoji="0" sz="1200">
                <a:solidFill>
                  <a:schemeClr val="tx1">
                    <a:tint val="95000"/>
                  </a:schemeClr>
                </a:solidFill>
              </a:defRPr>
            </a:lvl1pPr>
            <a:extLst/>
          </a:lstStyle>
          <a:p>
            <a:pPr>
              <a:buNone/>
              <a:defRPr/>
            </a:pPr>
            <a:r>
              <a:rPr lang="en-US" dirty="0"/>
              <a:t>@</a:t>
            </a:r>
            <a:r>
              <a:rPr lang="en-US" dirty="0" err="1"/>
              <a:t>dahlbyk</a:t>
            </a:r>
            <a:r>
              <a:rPr lang="en-US" dirty="0"/>
              <a:t> #</a:t>
            </a:r>
            <a:r>
              <a:rPr lang="en-US" dirty="0" err="1"/>
              <a:t>ThatConference</a:t>
            </a: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E4E25-533D-4193-9250-7A0017D1C88D}"/>
              </a:ext>
            </a:extLst>
          </p:cNvPr>
          <p:cNvSpPr>
            <a:spLocks noGrp="1"/>
          </p:cNvSpPr>
          <p:nvPr>
            <p:ph type="title"/>
          </p:nvPr>
        </p:nvSpPr>
        <p:spPr/>
        <p:txBody>
          <a:bodyPr/>
          <a:lstStyle/>
          <a:p>
            <a:r>
              <a:rPr lang="en-US" dirty="0"/>
              <a:t>GitHub Flow</a:t>
            </a:r>
          </a:p>
        </p:txBody>
      </p:sp>
      <p:sp>
        <p:nvSpPr>
          <p:cNvPr id="3" name="Content Placeholder 2">
            <a:extLst>
              <a:ext uri="{FF2B5EF4-FFF2-40B4-BE49-F238E27FC236}">
                <a16:creationId xmlns:a16="http://schemas.microsoft.com/office/drawing/2014/main" id="{00025678-3E4B-44DB-8D67-4AD2A1449682}"/>
              </a:ext>
            </a:extLst>
          </p:cNvPr>
          <p:cNvSpPr>
            <a:spLocks noGrp="1"/>
          </p:cNvSpPr>
          <p:nvPr>
            <p:ph idx="1"/>
          </p:nvPr>
        </p:nvSpPr>
        <p:spPr/>
        <p:txBody>
          <a:bodyPr/>
          <a:lstStyle/>
          <a:p>
            <a:pPr marL="633222" indent="-514350">
              <a:buFont typeface="+mj-lt"/>
              <a:buAutoNum type="arabicPeriod"/>
            </a:pPr>
            <a:r>
              <a:rPr lang="en-US" dirty="0"/>
              <a:t>Push New Branch (</a:t>
            </a:r>
            <a:r>
              <a:rPr lang="en-US" dirty="0">
                <a:latin typeface="Consolas" panose="020B0609020204030204" pitchFamily="49" charset="0"/>
              </a:rPr>
              <a:t>git </a:t>
            </a:r>
            <a:r>
              <a:rPr lang="en-US" dirty="0" err="1">
                <a:latin typeface="Consolas" panose="020B0609020204030204" pitchFamily="49" charset="0"/>
              </a:rPr>
              <a:t>pnb</a:t>
            </a:r>
            <a:r>
              <a:rPr lang="en-US" dirty="0"/>
              <a:t>)</a:t>
            </a:r>
          </a:p>
          <a:p>
            <a:pPr marL="633222" indent="-514350">
              <a:buFont typeface="+mj-lt"/>
              <a:buAutoNum type="arabicPeriod"/>
            </a:pPr>
            <a:r>
              <a:rPr lang="en-US" dirty="0"/>
              <a:t>Open Pull Request or equivalent as early as possible</a:t>
            </a:r>
          </a:p>
          <a:p>
            <a:pPr lvl="1"/>
            <a:r>
              <a:rPr lang="en-US" dirty="0"/>
              <a:t>Use GitHub Draft, GitLab WIP, </a:t>
            </a:r>
            <a:r>
              <a:rPr lang="en-US" dirty="0" err="1"/>
              <a:t>etc</a:t>
            </a:r>
            <a:r>
              <a:rPr lang="en-US" dirty="0"/>
              <a:t> if not done</a:t>
            </a:r>
          </a:p>
          <a:p>
            <a:pPr marL="633222" indent="-514350">
              <a:buFont typeface="+mj-lt"/>
              <a:buAutoNum type="arabicPeriod"/>
            </a:pPr>
            <a:r>
              <a:rPr lang="en-US" dirty="0">
                <a:latin typeface="Consolas" panose="020B0609020204030204" pitchFamily="49" charset="0"/>
              </a:rPr>
              <a:t>while (!done)</a:t>
            </a:r>
          </a:p>
          <a:p>
            <a:pPr marL="925830" lvl="1" indent="-514350"/>
            <a:r>
              <a:rPr lang="en-US" dirty="0"/>
              <a:t>Additional changes, address feedback, </a:t>
            </a:r>
            <a:r>
              <a:rPr lang="en-US" dirty="0" err="1"/>
              <a:t>etc</a:t>
            </a:r>
            <a:endParaRPr lang="en-US" dirty="0"/>
          </a:p>
          <a:p>
            <a:pPr marL="925830" lvl="1" indent="-514350"/>
            <a:r>
              <a:rPr lang="en-US" dirty="0">
                <a:latin typeface="Consolas" panose="020B0609020204030204" pitchFamily="49" charset="0"/>
              </a:rPr>
              <a:t>git push</a:t>
            </a:r>
            <a:r>
              <a:rPr lang="en-US" dirty="0"/>
              <a:t> works now because of </a:t>
            </a:r>
            <a:r>
              <a:rPr lang="en-US" dirty="0">
                <a:latin typeface="Consolas" panose="020B0609020204030204" pitchFamily="49" charset="0"/>
              </a:rPr>
              <a:t>-u</a:t>
            </a:r>
          </a:p>
          <a:p>
            <a:pPr marL="633222" indent="-514350">
              <a:buFont typeface="+mj-lt"/>
              <a:buAutoNum type="arabicPeriod"/>
            </a:pPr>
            <a:r>
              <a:rPr lang="en-US" dirty="0"/>
              <a:t>Merge PR</a:t>
            </a:r>
          </a:p>
          <a:p>
            <a:pPr marL="633222" indent="-514350">
              <a:buFont typeface="+mj-lt"/>
              <a:buAutoNum type="arabicPeriod"/>
            </a:pPr>
            <a:endParaRPr lang="en-US" dirty="0"/>
          </a:p>
          <a:p>
            <a:endParaRPr lang="en-US" dirty="0"/>
          </a:p>
        </p:txBody>
      </p:sp>
      <p:sp>
        <p:nvSpPr>
          <p:cNvPr id="4" name="Slide Number Placeholder 5">
            <a:extLst>
              <a:ext uri="{FF2B5EF4-FFF2-40B4-BE49-F238E27FC236}">
                <a16:creationId xmlns:a16="http://schemas.microsoft.com/office/drawing/2014/main" id="{F68B8717-95D5-4D39-BEB9-7B3CD7F56144}"/>
              </a:ext>
            </a:extLst>
          </p:cNvPr>
          <p:cNvSpPr>
            <a:spLocks noGrp="1"/>
          </p:cNvSpPr>
          <p:nvPr>
            <p:ph type="sldNum" sz="quarter" idx="4"/>
          </p:nvPr>
        </p:nvSpPr>
        <p:spPr>
          <a:xfrm>
            <a:off x="8077200" y="6476999"/>
            <a:ext cx="2385060" cy="274320"/>
          </a:xfrm>
          <a:prstGeom prst="rect">
            <a:avLst/>
          </a:prstGeom>
        </p:spPr>
        <p:txBody>
          <a:bodyPr vert="horz" bIns="0" rtlCol="0" anchor="b">
            <a:normAutofit/>
          </a:bodyPr>
          <a:lstStyle>
            <a:lvl1pPr algn="r" eaLnBrk="1" latinLnBrk="0" hangingPunct="1">
              <a:defRPr kumimoji="0" sz="1200">
                <a:solidFill>
                  <a:schemeClr val="tx1">
                    <a:tint val="95000"/>
                  </a:schemeClr>
                </a:solidFill>
              </a:defRPr>
            </a:lvl1pPr>
            <a:extLst/>
          </a:lstStyle>
          <a:p>
            <a:pPr>
              <a:buNone/>
              <a:defRPr/>
            </a:pPr>
            <a:r>
              <a:rPr lang="en-US" dirty="0"/>
              <a:t>@</a:t>
            </a:r>
            <a:r>
              <a:rPr lang="en-US" dirty="0" err="1"/>
              <a:t>dahlbyk</a:t>
            </a:r>
            <a:r>
              <a:rPr lang="en-US" dirty="0"/>
              <a:t> #</a:t>
            </a:r>
            <a:r>
              <a:rPr lang="en-US" dirty="0" err="1"/>
              <a:t>ThatConference</a:t>
            </a:r>
            <a:endParaRPr lang="en-US" dirty="0"/>
          </a:p>
        </p:txBody>
      </p:sp>
    </p:spTree>
    <p:extLst>
      <p:ext uri="{BB962C8B-B14F-4D97-AF65-F5344CB8AC3E}">
        <p14:creationId xmlns:p14="http://schemas.microsoft.com/office/powerpoint/2010/main" val="199670910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CB432-BA94-47A4-8153-72BCF71F6ADE}"/>
              </a:ext>
            </a:extLst>
          </p:cNvPr>
          <p:cNvSpPr>
            <a:spLocks noGrp="1"/>
          </p:cNvSpPr>
          <p:nvPr>
            <p:ph type="title"/>
          </p:nvPr>
        </p:nvSpPr>
        <p:spPr/>
        <p:txBody>
          <a:bodyPr/>
          <a:lstStyle/>
          <a:p>
            <a:r>
              <a:rPr lang="en-US" dirty="0"/>
              <a:t>Merge Option 1: Merge Commit</a:t>
            </a:r>
          </a:p>
        </p:txBody>
      </p:sp>
      <p:pic>
        <p:nvPicPr>
          <p:cNvPr id="14338" name="Picture 2" descr="standard-merge-commit-diagram">
            <a:extLst>
              <a:ext uri="{FF2B5EF4-FFF2-40B4-BE49-F238E27FC236}">
                <a16:creationId xmlns:a16="http://schemas.microsoft.com/office/drawing/2014/main" id="{9F3D9B4B-00FD-491E-8664-8404EDB8967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57300" y="1774825"/>
            <a:ext cx="6877400" cy="46259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9771908-5822-4E4F-A941-020B292634AF}"/>
              </a:ext>
            </a:extLst>
          </p:cNvPr>
          <p:cNvSpPr/>
          <p:nvPr/>
        </p:nvSpPr>
        <p:spPr>
          <a:xfrm>
            <a:off x="3048000" y="6611779"/>
            <a:ext cx="6096000" cy="246221"/>
          </a:xfrm>
          <a:prstGeom prst="rect">
            <a:avLst/>
          </a:prstGeom>
        </p:spPr>
        <p:txBody>
          <a:bodyPr>
            <a:spAutoFit/>
          </a:bodyPr>
          <a:lstStyle/>
          <a:p>
            <a:pPr algn="ctr"/>
            <a:r>
              <a:rPr lang="en-US" sz="1000" dirty="0">
                <a:hlinkClick r:id="rId3"/>
              </a:rPr>
              <a:t>https://help.github.com/en/articles/about-merge-methods-on-github</a:t>
            </a:r>
            <a:endParaRPr lang="en-US" sz="1000" dirty="0"/>
          </a:p>
        </p:txBody>
      </p:sp>
      <p:sp>
        <p:nvSpPr>
          <p:cNvPr id="6" name="Slide Number Placeholder 5">
            <a:extLst>
              <a:ext uri="{FF2B5EF4-FFF2-40B4-BE49-F238E27FC236}">
                <a16:creationId xmlns:a16="http://schemas.microsoft.com/office/drawing/2014/main" id="{69396D9A-AE91-4E95-829A-A92704B97A39}"/>
              </a:ext>
            </a:extLst>
          </p:cNvPr>
          <p:cNvSpPr>
            <a:spLocks noGrp="1"/>
          </p:cNvSpPr>
          <p:nvPr>
            <p:ph type="sldNum" sz="quarter" idx="4"/>
          </p:nvPr>
        </p:nvSpPr>
        <p:spPr>
          <a:xfrm>
            <a:off x="8077200" y="6476999"/>
            <a:ext cx="2385060" cy="274320"/>
          </a:xfrm>
          <a:prstGeom prst="rect">
            <a:avLst/>
          </a:prstGeom>
        </p:spPr>
        <p:txBody>
          <a:bodyPr vert="horz" bIns="0" rtlCol="0" anchor="b">
            <a:normAutofit/>
          </a:bodyPr>
          <a:lstStyle>
            <a:lvl1pPr algn="r" eaLnBrk="1" latinLnBrk="0" hangingPunct="1">
              <a:defRPr kumimoji="0" sz="1200">
                <a:solidFill>
                  <a:schemeClr val="tx1">
                    <a:tint val="95000"/>
                  </a:schemeClr>
                </a:solidFill>
              </a:defRPr>
            </a:lvl1pPr>
            <a:extLst/>
          </a:lstStyle>
          <a:p>
            <a:pPr>
              <a:buNone/>
              <a:defRPr/>
            </a:pPr>
            <a:r>
              <a:rPr lang="en-US" dirty="0"/>
              <a:t>@</a:t>
            </a:r>
            <a:r>
              <a:rPr lang="en-US" dirty="0" err="1"/>
              <a:t>dahlbyk</a:t>
            </a:r>
            <a:r>
              <a:rPr lang="en-US" dirty="0"/>
              <a:t> #</a:t>
            </a:r>
            <a:r>
              <a:rPr lang="en-US" dirty="0" err="1"/>
              <a:t>ThatConference</a:t>
            </a:r>
            <a:endParaRPr lang="en-US" dirty="0"/>
          </a:p>
        </p:txBody>
      </p:sp>
    </p:spTree>
    <p:extLst>
      <p:ext uri="{BB962C8B-B14F-4D97-AF65-F5344CB8AC3E}">
        <p14:creationId xmlns:p14="http://schemas.microsoft.com/office/powerpoint/2010/main" val="274687112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CB432-BA94-47A4-8153-72BCF71F6ADE}"/>
              </a:ext>
            </a:extLst>
          </p:cNvPr>
          <p:cNvSpPr>
            <a:spLocks noGrp="1"/>
          </p:cNvSpPr>
          <p:nvPr>
            <p:ph type="title"/>
          </p:nvPr>
        </p:nvSpPr>
        <p:spPr/>
        <p:txBody>
          <a:bodyPr/>
          <a:lstStyle/>
          <a:p>
            <a:r>
              <a:rPr lang="en-US" dirty="0"/>
              <a:t>Merge Option 2: Squash &amp; Merge</a:t>
            </a:r>
          </a:p>
        </p:txBody>
      </p:sp>
      <p:sp>
        <p:nvSpPr>
          <p:cNvPr id="4" name="Rectangle 3">
            <a:extLst>
              <a:ext uri="{FF2B5EF4-FFF2-40B4-BE49-F238E27FC236}">
                <a16:creationId xmlns:a16="http://schemas.microsoft.com/office/drawing/2014/main" id="{59771908-5822-4E4F-A941-020B292634AF}"/>
              </a:ext>
            </a:extLst>
          </p:cNvPr>
          <p:cNvSpPr/>
          <p:nvPr/>
        </p:nvSpPr>
        <p:spPr>
          <a:xfrm>
            <a:off x="3048000" y="6611779"/>
            <a:ext cx="6096000" cy="246221"/>
          </a:xfrm>
          <a:prstGeom prst="rect">
            <a:avLst/>
          </a:prstGeom>
        </p:spPr>
        <p:txBody>
          <a:bodyPr>
            <a:spAutoFit/>
          </a:bodyPr>
          <a:lstStyle/>
          <a:p>
            <a:pPr algn="ctr"/>
            <a:r>
              <a:rPr lang="en-US" sz="1000" dirty="0">
                <a:hlinkClick r:id="rId2"/>
              </a:rPr>
              <a:t>https://help.github.com/en/articles/about-merge-methods-on-github</a:t>
            </a:r>
            <a:endParaRPr lang="en-US" sz="1000" dirty="0"/>
          </a:p>
        </p:txBody>
      </p:sp>
      <p:pic>
        <p:nvPicPr>
          <p:cNvPr id="15362" name="Picture 2" descr="commit-squashing-diagram">
            <a:extLst>
              <a:ext uri="{FF2B5EF4-FFF2-40B4-BE49-F238E27FC236}">
                <a16:creationId xmlns:a16="http://schemas.microsoft.com/office/drawing/2014/main" id="{DCB3AE9F-6E7F-4F6E-A03D-2BD3A0DD332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376487" y="1816100"/>
            <a:ext cx="7439025" cy="4543425"/>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5">
            <a:extLst>
              <a:ext uri="{FF2B5EF4-FFF2-40B4-BE49-F238E27FC236}">
                <a16:creationId xmlns:a16="http://schemas.microsoft.com/office/drawing/2014/main" id="{9831AEF0-B0E3-45F8-88F9-02224F81548D}"/>
              </a:ext>
            </a:extLst>
          </p:cNvPr>
          <p:cNvSpPr>
            <a:spLocks noGrp="1"/>
          </p:cNvSpPr>
          <p:nvPr>
            <p:ph type="sldNum" sz="quarter" idx="4"/>
          </p:nvPr>
        </p:nvSpPr>
        <p:spPr>
          <a:xfrm>
            <a:off x="8077200" y="6476999"/>
            <a:ext cx="2385060" cy="274320"/>
          </a:xfrm>
          <a:prstGeom prst="rect">
            <a:avLst/>
          </a:prstGeom>
        </p:spPr>
        <p:txBody>
          <a:bodyPr vert="horz" bIns="0" rtlCol="0" anchor="b">
            <a:normAutofit/>
          </a:bodyPr>
          <a:lstStyle>
            <a:lvl1pPr algn="r" eaLnBrk="1" latinLnBrk="0" hangingPunct="1">
              <a:defRPr kumimoji="0" sz="1200">
                <a:solidFill>
                  <a:schemeClr val="tx1">
                    <a:tint val="95000"/>
                  </a:schemeClr>
                </a:solidFill>
              </a:defRPr>
            </a:lvl1pPr>
            <a:extLst/>
          </a:lstStyle>
          <a:p>
            <a:pPr>
              <a:buNone/>
              <a:defRPr/>
            </a:pPr>
            <a:r>
              <a:rPr lang="en-US" dirty="0"/>
              <a:t>@</a:t>
            </a:r>
            <a:r>
              <a:rPr lang="en-US" dirty="0" err="1"/>
              <a:t>dahlbyk</a:t>
            </a:r>
            <a:r>
              <a:rPr lang="en-US" dirty="0"/>
              <a:t> #</a:t>
            </a:r>
            <a:r>
              <a:rPr lang="en-US" dirty="0" err="1"/>
              <a:t>ThatConference</a:t>
            </a:r>
            <a:endParaRPr lang="en-US" dirty="0"/>
          </a:p>
        </p:txBody>
      </p:sp>
    </p:spTree>
    <p:extLst>
      <p:ext uri="{BB962C8B-B14F-4D97-AF65-F5344CB8AC3E}">
        <p14:creationId xmlns:p14="http://schemas.microsoft.com/office/powerpoint/2010/main" val="30851691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Merge Option 3: Rebase &amp; Merge</a:t>
            </a:r>
          </a:p>
        </p:txBody>
      </p:sp>
      <p:sp>
        <p:nvSpPr>
          <p:cNvPr id="3" name="Content Placeholder 2"/>
          <p:cNvSpPr>
            <a:spLocks noGrp="1"/>
          </p:cNvSpPr>
          <p:nvPr>
            <p:ph idx="1"/>
          </p:nvPr>
        </p:nvSpPr>
        <p:spPr/>
        <p:txBody>
          <a:bodyPr>
            <a:normAutofit fontScale="92500" lnSpcReduction="20000"/>
          </a:bodyPr>
          <a:lstStyle/>
          <a:p>
            <a:pPr marL="576072" indent="-457200">
              <a:buFont typeface="+mj-lt"/>
              <a:buAutoNum type="arabicPeriod"/>
            </a:pPr>
            <a:r>
              <a:rPr lang="en-US" sz="3500" dirty="0"/>
              <a:t>Work on </a:t>
            </a:r>
            <a:r>
              <a:rPr lang="en-US" sz="3500" dirty="0">
                <a:latin typeface="Consolas" panose="020B0609020204030204" pitchFamily="49" charset="0"/>
              </a:rPr>
              <a:t>feature</a:t>
            </a:r>
            <a:r>
              <a:rPr lang="en-US" sz="3500" dirty="0"/>
              <a:t> branch</a:t>
            </a:r>
          </a:p>
          <a:p>
            <a:pPr>
              <a:buNone/>
            </a:pPr>
            <a:endParaRPr lang="en-US" sz="2400" dirty="0">
              <a:latin typeface="Consolas" pitchFamily="49" charset="0"/>
            </a:endParaRPr>
          </a:p>
          <a:p>
            <a:pPr>
              <a:buNone/>
            </a:pPr>
            <a:r>
              <a:rPr lang="en-US" sz="2400" dirty="0">
                <a:latin typeface="Consolas" pitchFamily="49" charset="0"/>
              </a:rPr>
              <a:t>          D---E           feature</a:t>
            </a:r>
          </a:p>
          <a:p>
            <a:pPr>
              <a:buNone/>
            </a:pPr>
            <a:r>
              <a:rPr lang="en-US" sz="2400" dirty="0">
                <a:latin typeface="Consolas" pitchFamily="49" charset="0"/>
              </a:rPr>
              <a:t>         /</a:t>
            </a:r>
          </a:p>
          <a:p>
            <a:pPr>
              <a:buNone/>
            </a:pPr>
            <a:r>
              <a:rPr lang="en-US" sz="2400" dirty="0">
                <a:latin typeface="Consolas" pitchFamily="49" charset="0"/>
              </a:rPr>
              <a:t>    A---B---C             master</a:t>
            </a:r>
          </a:p>
          <a:p>
            <a:pPr>
              <a:buNone/>
            </a:pPr>
            <a:endParaRPr lang="en-US" sz="2400" dirty="0">
              <a:latin typeface="Consolas" pitchFamily="49" charset="0"/>
            </a:endParaRPr>
          </a:p>
          <a:p>
            <a:pPr marL="576072" indent="-457200">
              <a:buFont typeface="+mj-lt"/>
              <a:buAutoNum type="arabicPeriod" startAt="2"/>
            </a:pPr>
            <a:r>
              <a:rPr lang="en-US" sz="3500" dirty="0">
                <a:latin typeface="Consolas" pitchFamily="49" charset="0"/>
              </a:rPr>
              <a:t>feature is rebased onto master</a:t>
            </a:r>
          </a:p>
          <a:p>
            <a:pPr>
              <a:buNone/>
            </a:pPr>
            <a:endParaRPr lang="en-US" sz="2400" dirty="0">
              <a:latin typeface="Consolas" pitchFamily="49" charset="0"/>
            </a:endParaRPr>
          </a:p>
          <a:p>
            <a:pPr>
              <a:buNone/>
            </a:pPr>
            <a:r>
              <a:rPr lang="en-US" sz="2400" dirty="0">
                <a:latin typeface="Consolas" pitchFamily="49" charset="0"/>
              </a:rPr>
              <a:t>              D'--E'      feature</a:t>
            </a:r>
          </a:p>
          <a:p>
            <a:pPr>
              <a:buNone/>
            </a:pPr>
            <a:r>
              <a:rPr lang="en-US" sz="2400" dirty="0">
                <a:latin typeface="Consolas" pitchFamily="49" charset="0"/>
              </a:rPr>
              <a:t>             /</a:t>
            </a:r>
          </a:p>
          <a:p>
            <a:pPr>
              <a:buNone/>
            </a:pPr>
            <a:r>
              <a:rPr lang="en-US" sz="2400" dirty="0">
                <a:latin typeface="Consolas" pitchFamily="49" charset="0"/>
              </a:rPr>
              <a:t>    A---B---C             master</a:t>
            </a:r>
          </a:p>
          <a:p>
            <a:pPr>
              <a:buNone/>
            </a:pPr>
            <a:endParaRPr lang="en-US" sz="2400" dirty="0">
              <a:latin typeface="Consolas" pitchFamily="49" charset="0"/>
            </a:endParaRPr>
          </a:p>
          <a:p>
            <a:pPr marL="576072" indent="-457200">
              <a:buFont typeface="+mj-lt"/>
              <a:buAutoNum type="arabicPeriod" startAt="3"/>
            </a:pPr>
            <a:r>
              <a:rPr lang="en-US" sz="3500" dirty="0"/>
              <a:t>“Fast-forward” merge into </a:t>
            </a:r>
            <a:r>
              <a:rPr lang="en-US" sz="3500" dirty="0">
                <a:latin typeface="Consolas" pitchFamily="49" charset="0"/>
              </a:rPr>
              <a:t>master</a:t>
            </a:r>
          </a:p>
          <a:p>
            <a:pPr marL="576072" indent="-457200">
              <a:buFont typeface="+mj-lt"/>
              <a:buAutoNum type="arabicPeriod" startAt="3"/>
            </a:pPr>
            <a:endParaRPr lang="en-US" sz="2400" dirty="0">
              <a:latin typeface="Consolas" pitchFamily="49" charset="0"/>
            </a:endParaRPr>
          </a:p>
          <a:p>
            <a:pPr>
              <a:buNone/>
            </a:pPr>
            <a:r>
              <a:rPr lang="en-US" sz="2400" dirty="0">
                <a:latin typeface="Consolas" pitchFamily="49" charset="0"/>
              </a:rPr>
              <a:t>    A---B---C---D'--E'    master, feature</a:t>
            </a:r>
          </a:p>
          <a:p>
            <a:pPr>
              <a:buNone/>
            </a:pPr>
            <a:endParaRPr lang="en-US" sz="2400" dirty="0">
              <a:latin typeface="Consolas" pitchFamily="49" charset="0"/>
            </a:endParaRPr>
          </a:p>
        </p:txBody>
      </p:sp>
      <p:sp>
        <p:nvSpPr>
          <p:cNvPr id="4" name="Slide Number Placeholder 5"/>
          <p:cNvSpPr>
            <a:spLocks noGrp="1"/>
          </p:cNvSpPr>
          <p:nvPr>
            <p:ph type="sldNum" sz="quarter" idx="4"/>
          </p:nvPr>
        </p:nvSpPr>
        <p:spPr>
          <a:xfrm>
            <a:off x="8077200" y="6476999"/>
            <a:ext cx="2385060" cy="274320"/>
          </a:xfrm>
          <a:prstGeom prst="rect">
            <a:avLst/>
          </a:prstGeom>
        </p:spPr>
        <p:txBody>
          <a:bodyPr vert="horz" bIns="0" rtlCol="0" anchor="b">
            <a:normAutofit/>
          </a:bodyPr>
          <a:lstStyle>
            <a:lvl1pPr algn="r" eaLnBrk="1" latinLnBrk="0" hangingPunct="1">
              <a:defRPr kumimoji="0" sz="1200">
                <a:solidFill>
                  <a:schemeClr val="tx1">
                    <a:tint val="95000"/>
                  </a:schemeClr>
                </a:solidFill>
              </a:defRPr>
            </a:lvl1pPr>
            <a:extLst/>
          </a:lstStyle>
          <a:p>
            <a:pPr>
              <a:buNone/>
              <a:defRPr/>
            </a:pPr>
            <a:r>
              <a:rPr lang="en-US" dirty="0"/>
              <a:t>@</a:t>
            </a:r>
            <a:r>
              <a:rPr lang="en-US" dirty="0" err="1"/>
              <a:t>dahlbyk</a:t>
            </a:r>
            <a:r>
              <a:rPr lang="en-US" dirty="0"/>
              <a:t> #</a:t>
            </a:r>
            <a:r>
              <a:rPr lang="en-US" dirty="0" err="1"/>
              <a:t>ThatConference</a:t>
            </a:r>
            <a:endParaRPr lang="en-US" dirty="0"/>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merge </a:t>
            </a:r>
            <a:r>
              <a:rPr lang="en-US" dirty="0" err="1"/>
              <a:t>vs</a:t>
            </a:r>
            <a:r>
              <a:rPr lang="en-US" dirty="0"/>
              <a:t> rebase</a:t>
            </a:r>
          </a:p>
        </p:txBody>
      </p:sp>
      <p:sp>
        <p:nvSpPr>
          <p:cNvPr id="3" name="Content Placeholder 2"/>
          <p:cNvSpPr>
            <a:spLocks noGrp="1"/>
          </p:cNvSpPr>
          <p:nvPr>
            <p:ph idx="1"/>
          </p:nvPr>
        </p:nvSpPr>
        <p:spPr/>
        <p:txBody>
          <a:bodyPr>
            <a:normAutofit/>
          </a:bodyPr>
          <a:lstStyle/>
          <a:p>
            <a:r>
              <a:rPr lang="en-US" dirty="0"/>
              <a:t>Merge without rebase</a:t>
            </a:r>
          </a:p>
          <a:p>
            <a:pPr>
              <a:buNone/>
            </a:pPr>
            <a:endParaRPr lang="en-US" sz="2200" dirty="0">
              <a:latin typeface="Consolas" pitchFamily="49" charset="0"/>
            </a:endParaRPr>
          </a:p>
          <a:p>
            <a:pPr>
              <a:buNone/>
            </a:pPr>
            <a:r>
              <a:rPr lang="en-US" sz="2200" dirty="0">
                <a:latin typeface="Consolas" pitchFamily="49" charset="0"/>
              </a:rPr>
              <a:t>          D---E            feature</a:t>
            </a:r>
          </a:p>
          <a:p>
            <a:pPr>
              <a:buNone/>
            </a:pPr>
            <a:r>
              <a:rPr lang="en-US" sz="2200" dirty="0">
                <a:latin typeface="Consolas" pitchFamily="49" charset="0"/>
              </a:rPr>
              <a:t>         /     \</a:t>
            </a:r>
          </a:p>
          <a:p>
            <a:pPr>
              <a:buNone/>
            </a:pPr>
            <a:r>
              <a:rPr lang="en-US" sz="2200" dirty="0">
                <a:latin typeface="Consolas" pitchFamily="49" charset="0"/>
              </a:rPr>
              <a:t>    A---B---C---M          master</a:t>
            </a:r>
          </a:p>
          <a:p>
            <a:pPr>
              <a:buNone/>
            </a:pPr>
            <a:endParaRPr lang="en-US" sz="2200" dirty="0">
              <a:latin typeface="Consolas" pitchFamily="49" charset="0"/>
            </a:endParaRPr>
          </a:p>
          <a:p>
            <a:r>
              <a:rPr lang="en-US" dirty="0"/>
              <a:t>Merge after rebase</a:t>
            </a:r>
          </a:p>
          <a:p>
            <a:pPr>
              <a:buNone/>
            </a:pPr>
            <a:endParaRPr lang="en-US" sz="2200" dirty="0">
              <a:latin typeface="Consolas" pitchFamily="49" charset="0"/>
            </a:endParaRPr>
          </a:p>
          <a:p>
            <a:pPr>
              <a:buNone/>
            </a:pPr>
            <a:r>
              <a:rPr lang="en-US" sz="2200" dirty="0">
                <a:latin typeface="Consolas" pitchFamily="49" charset="0"/>
              </a:rPr>
              <a:t>    A---B---C---D'--E'     master, feature</a:t>
            </a:r>
          </a:p>
          <a:p>
            <a:pPr>
              <a:buNone/>
            </a:pPr>
            <a:endParaRPr lang="en-US" dirty="0">
              <a:solidFill>
                <a:prstClr val="black"/>
              </a:solidFill>
              <a:latin typeface="Consolas" pitchFamily="49" charset="0"/>
            </a:endParaRPr>
          </a:p>
          <a:p>
            <a:pPr lvl="0">
              <a:buClr>
                <a:srgbClr val="4F81BD"/>
              </a:buClr>
            </a:pPr>
            <a:r>
              <a:rPr lang="en-US" dirty="0">
                <a:solidFill>
                  <a:prstClr val="black"/>
                </a:solidFill>
              </a:rPr>
              <a:t>Deck of cards: shuffle </a:t>
            </a:r>
            <a:r>
              <a:rPr lang="en-US" dirty="0" err="1">
                <a:solidFill>
                  <a:prstClr val="black"/>
                </a:solidFill>
              </a:rPr>
              <a:t>vs</a:t>
            </a:r>
            <a:r>
              <a:rPr lang="en-US" dirty="0">
                <a:solidFill>
                  <a:prstClr val="black"/>
                </a:solidFill>
              </a:rPr>
              <a:t> cut</a:t>
            </a:r>
          </a:p>
          <a:p>
            <a:pPr>
              <a:buNone/>
            </a:pPr>
            <a:endParaRPr lang="en-US" sz="2400" dirty="0">
              <a:latin typeface="Consolas" pitchFamily="49" charset="0"/>
            </a:endParaRPr>
          </a:p>
        </p:txBody>
      </p:sp>
      <p:sp>
        <p:nvSpPr>
          <p:cNvPr id="4" name="Slide Number Placeholder 5"/>
          <p:cNvSpPr>
            <a:spLocks noGrp="1"/>
          </p:cNvSpPr>
          <p:nvPr>
            <p:ph type="sldNum" sz="quarter" idx="4"/>
          </p:nvPr>
        </p:nvSpPr>
        <p:spPr>
          <a:xfrm>
            <a:off x="8077200" y="6476999"/>
            <a:ext cx="2385060" cy="274320"/>
          </a:xfrm>
          <a:prstGeom prst="rect">
            <a:avLst/>
          </a:prstGeom>
        </p:spPr>
        <p:txBody>
          <a:bodyPr vert="horz" bIns="0" rtlCol="0" anchor="b">
            <a:normAutofit/>
          </a:bodyPr>
          <a:lstStyle>
            <a:lvl1pPr algn="r" eaLnBrk="1" latinLnBrk="0" hangingPunct="1">
              <a:defRPr kumimoji="0" sz="1200">
                <a:solidFill>
                  <a:schemeClr val="tx1">
                    <a:tint val="95000"/>
                  </a:schemeClr>
                </a:solidFill>
              </a:defRPr>
            </a:lvl1pPr>
            <a:extLst/>
          </a:lstStyle>
          <a:p>
            <a:pPr>
              <a:buNone/>
              <a:defRPr/>
            </a:pPr>
            <a:r>
              <a:rPr lang="en-US" dirty="0"/>
              <a:t>@</a:t>
            </a:r>
            <a:r>
              <a:rPr lang="en-US" dirty="0" err="1"/>
              <a:t>dahlbyk</a:t>
            </a:r>
            <a:r>
              <a:rPr lang="en-US" dirty="0"/>
              <a:t> #</a:t>
            </a:r>
            <a:r>
              <a:rPr lang="en-US" dirty="0" err="1"/>
              <a:t>ThatConference</a:t>
            </a: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merge </a:t>
            </a:r>
            <a:r>
              <a:rPr lang="en-US" dirty="0" err="1"/>
              <a:t>vs</a:t>
            </a:r>
            <a:r>
              <a:rPr lang="en-US" dirty="0"/>
              <a:t> rebase</a:t>
            </a:r>
          </a:p>
        </p:txBody>
      </p:sp>
      <p:pic>
        <p:nvPicPr>
          <p:cNvPr id="1026" name="Picture 2"/>
          <p:cNvPicPr>
            <a:picLocks noChangeAspect="1" noChangeArrowheads="1"/>
          </p:cNvPicPr>
          <p:nvPr/>
        </p:nvPicPr>
        <p:blipFill>
          <a:blip r:embed="rId2" cstate="print"/>
          <a:srcRect/>
          <a:stretch>
            <a:fillRect/>
          </a:stretch>
        </p:blipFill>
        <p:spPr bwMode="auto">
          <a:xfrm rot="5400000">
            <a:off x="5455920" y="-1332436"/>
            <a:ext cx="1280160" cy="8425591"/>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rot="5400000">
            <a:off x="5508147" y="174029"/>
            <a:ext cx="1188720" cy="8308265"/>
          </a:xfrm>
          <a:prstGeom prst="rect">
            <a:avLst/>
          </a:prstGeom>
          <a:noFill/>
          <a:ln w="9525">
            <a:noFill/>
            <a:miter lim="800000"/>
            <a:headEnd/>
            <a:tailEnd/>
          </a:ln>
        </p:spPr>
      </p:pic>
      <p:sp>
        <p:nvSpPr>
          <p:cNvPr id="5" name="Slide Number Placeholder 5"/>
          <p:cNvSpPr>
            <a:spLocks noGrp="1"/>
          </p:cNvSpPr>
          <p:nvPr>
            <p:ph type="sldNum" sz="quarter" idx="4"/>
          </p:nvPr>
        </p:nvSpPr>
        <p:spPr>
          <a:xfrm>
            <a:off x="8077200" y="6476999"/>
            <a:ext cx="2385060" cy="274320"/>
          </a:xfrm>
          <a:prstGeom prst="rect">
            <a:avLst/>
          </a:prstGeom>
        </p:spPr>
        <p:txBody>
          <a:bodyPr vert="horz" bIns="0" rtlCol="0" anchor="b">
            <a:normAutofit/>
          </a:bodyPr>
          <a:lstStyle>
            <a:lvl1pPr algn="r" eaLnBrk="1" latinLnBrk="0" hangingPunct="1">
              <a:defRPr kumimoji="0" sz="1200">
                <a:solidFill>
                  <a:schemeClr val="tx1">
                    <a:tint val="95000"/>
                  </a:schemeClr>
                </a:solidFill>
              </a:defRPr>
            </a:lvl1pPr>
            <a:extLst/>
          </a:lstStyle>
          <a:p>
            <a:pPr>
              <a:buNone/>
              <a:defRPr/>
            </a:pPr>
            <a:r>
              <a:rPr lang="en-US" dirty="0"/>
              <a:t>@</a:t>
            </a:r>
            <a:r>
              <a:rPr lang="en-US" dirty="0" err="1"/>
              <a:t>dahlbyk</a:t>
            </a:r>
            <a:r>
              <a:rPr lang="en-US" dirty="0"/>
              <a:t> #</a:t>
            </a:r>
            <a:r>
              <a:rPr lang="en-US" dirty="0" err="1"/>
              <a:t>ThatConference</a:t>
            </a:r>
            <a:endParaRPr lang="en-US" dirty="0"/>
          </a:p>
        </p:txBody>
      </p:sp>
      <p:pic>
        <p:nvPicPr>
          <p:cNvPr id="4" name="Picture 3"/>
          <p:cNvPicPr>
            <a:picLocks noChangeAspect="1"/>
          </p:cNvPicPr>
          <p:nvPr/>
        </p:nvPicPr>
        <p:blipFill>
          <a:blip r:embed="rId4"/>
          <a:stretch>
            <a:fillRect/>
          </a:stretch>
        </p:blipFill>
        <p:spPr>
          <a:xfrm rot="5400000">
            <a:off x="5834063" y="2395538"/>
            <a:ext cx="428625" cy="6305550"/>
          </a:xfrm>
          <a:prstGeom prst="rect">
            <a:avLst/>
          </a:prstGeom>
        </p:spPr>
      </p:pic>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C024A-13F1-4928-9635-07DEB5E2E346}"/>
              </a:ext>
            </a:extLst>
          </p:cNvPr>
          <p:cNvSpPr>
            <a:spLocks noGrp="1"/>
          </p:cNvSpPr>
          <p:nvPr>
            <p:ph type="title"/>
          </p:nvPr>
        </p:nvSpPr>
        <p:spPr/>
        <p:txBody>
          <a:bodyPr/>
          <a:lstStyle/>
          <a:p>
            <a:r>
              <a:rPr lang="en-US" dirty="0"/>
              <a:t>Merge Option 4: Rebase &amp; Merge Commit</a:t>
            </a:r>
          </a:p>
        </p:txBody>
      </p:sp>
      <p:sp>
        <p:nvSpPr>
          <p:cNvPr id="3" name="Content Placeholder 2">
            <a:extLst>
              <a:ext uri="{FF2B5EF4-FFF2-40B4-BE49-F238E27FC236}">
                <a16:creationId xmlns:a16="http://schemas.microsoft.com/office/drawing/2014/main" id="{09F01F41-D4F8-4D0F-9905-9140C86BA573}"/>
              </a:ext>
            </a:extLst>
          </p:cNvPr>
          <p:cNvSpPr>
            <a:spLocks noGrp="1"/>
          </p:cNvSpPr>
          <p:nvPr>
            <p:ph idx="1"/>
          </p:nvPr>
        </p:nvSpPr>
        <p:spPr/>
        <p:txBody>
          <a:bodyPr>
            <a:normAutofit/>
          </a:bodyPr>
          <a:lstStyle/>
          <a:p>
            <a:pPr marL="633222" indent="-514350">
              <a:buFont typeface="+mj-lt"/>
              <a:buAutoNum type="arabicPeriod"/>
            </a:pPr>
            <a:r>
              <a:rPr lang="en-US" dirty="0">
                <a:latin typeface="Consolas" panose="020B0609020204030204" pitchFamily="49" charset="0"/>
              </a:rPr>
              <a:t>git checkout master &amp;&amp; git pull</a:t>
            </a:r>
          </a:p>
          <a:p>
            <a:pPr marL="633222" indent="-514350">
              <a:buFont typeface="+mj-lt"/>
              <a:buAutoNum type="arabicPeriod"/>
            </a:pPr>
            <a:r>
              <a:rPr lang="en-US" dirty="0">
                <a:latin typeface="Consolas" panose="020B0609020204030204" pitchFamily="49" charset="0"/>
              </a:rPr>
              <a:t>git rebase master feature</a:t>
            </a:r>
          </a:p>
          <a:p>
            <a:pPr marL="633222" indent="-514350">
              <a:buFont typeface="+mj-lt"/>
              <a:buAutoNum type="arabicPeriod"/>
            </a:pPr>
            <a:r>
              <a:rPr lang="en-US" dirty="0">
                <a:latin typeface="Consolas" panose="020B0609020204030204" pitchFamily="49" charset="0"/>
              </a:rPr>
              <a:t>git push --force-with-lease</a:t>
            </a:r>
          </a:p>
          <a:p>
            <a:pPr marL="633222" indent="-514350">
              <a:buFont typeface="+mj-lt"/>
              <a:buAutoNum type="arabicPeriod"/>
            </a:pPr>
            <a:r>
              <a:rPr lang="en-US" dirty="0"/>
              <a:t>Review &amp; create merge commit as usual</a:t>
            </a:r>
          </a:p>
          <a:p>
            <a:pPr marL="633222" indent="-514350">
              <a:buFont typeface="+mj-lt"/>
              <a:buAutoNum type="arabicPeriod"/>
            </a:pPr>
            <a:endParaRPr lang="en-US" dirty="0"/>
          </a:p>
          <a:p>
            <a:pPr>
              <a:buNone/>
            </a:pPr>
            <a:r>
              <a:rPr lang="en-US" sz="2400" dirty="0">
                <a:latin typeface="Consolas" pitchFamily="49" charset="0"/>
              </a:rPr>
              <a:t>                  D---E     topic</a:t>
            </a:r>
          </a:p>
          <a:p>
            <a:pPr>
              <a:buNone/>
            </a:pPr>
            <a:r>
              <a:rPr lang="en-US" sz="2400" dirty="0">
                <a:latin typeface="Consolas" pitchFamily="49" charset="0"/>
              </a:rPr>
              <a:t>                 /     \</a:t>
            </a:r>
          </a:p>
          <a:p>
            <a:pPr>
              <a:buNone/>
            </a:pPr>
            <a:r>
              <a:rPr lang="en-US" sz="2400" dirty="0">
                <a:latin typeface="Consolas" pitchFamily="49" charset="0"/>
              </a:rPr>
              <a:t>    1-----------2-------3   master</a:t>
            </a:r>
          </a:p>
          <a:p>
            <a:pPr>
              <a:buNone/>
            </a:pPr>
            <a:r>
              <a:rPr lang="en-US" sz="2400" dirty="0">
                <a:latin typeface="Consolas" pitchFamily="49" charset="0"/>
              </a:rPr>
              <a:t>     \         /</a:t>
            </a:r>
          </a:p>
          <a:p>
            <a:pPr>
              <a:buNone/>
            </a:pPr>
            <a:r>
              <a:rPr lang="en-US" sz="2400" dirty="0">
                <a:latin typeface="Consolas" pitchFamily="49" charset="0"/>
              </a:rPr>
              <a:t>      A---B---C</a:t>
            </a:r>
            <a:endParaRPr lang="en-US" sz="2400" dirty="0"/>
          </a:p>
        </p:txBody>
      </p:sp>
      <p:sp>
        <p:nvSpPr>
          <p:cNvPr id="4" name="Slide Number Placeholder 5">
            <a:extLst>
              <a:ext uri="{FF2B5EF4-FFF2-40B4-BE49-F238E27FC236}">
                <a16:creationId xmlns:a16="http://schemas.microsoft.com/office/drawing/2014/main" id="{1F958EEA-2E69-4119-8B1B-CD92613F03EF}"/>
              </a:ext>
            </a:extLst>
          </p:cNvPr>
          <p:cNvSpPr>
            <a:spLocks noGrp="1"/>
          </p:cNvSpPr>
          <p:nvPr>
            <p:ph type="sldNum" sz="quarter" idx="4"/>
          </p:nvPr>
        </p:nvSpPr>
        <p:spPr>
          <a:xfrm>
            <a:off x="8077200" y="6476999"/>
            <a:ext cx="2385060" cy="274320"/>
          </a:xfrm>
          <a:prstGeom prst="rect">
            <a:avLst/>
          </a:prstGeom>
        </p:spPr>
        <p:txBody>
          <a:bodyPr vert="horz" bIns="0" rtlCol="0" anchor="b">
            <a:normAutofit/>
          </a:bodyPr>
          <a:lstStyle>
            <a:lvl1pPr algn="r" eaLnBrk="1" latinLnBrk="0" hangingPunct="1">
              <a:defRPr kumimoji="0" sz="1200">
                <a:solidFill>
                  <a:schemeClr val="tx1">
                    <a:tint val="95000"/>
                  </a:schemeClr>
                </a:solidFill>
              </a:defRPr>
            </a:lvl1pPr>
            <a:extLst/>
          </a:lstStyle>
          <a:p>
            <a:pPr>
              <a:buNone/>
              <a:defRPr/>
            </a:pPr>
            <a:r>
              <a:rPr lang="en-US" dirty="0"/>
              <a:t>@</a:t>
            </a:r>
            <a:r>
              <a:rPr lang="en-US" dirty="0" err="1"/>
              <a:t>dahlbyk</a:t>
            </a:r>
            <a:r>
              <a:rPr lang="en-US" dirty="0"/>
              <a:t> #</a:t>
            </a:r>
            <a:r>
              <a:rPr lang="en-US" dirty="0" err="1"/>
              <a:t>ThatConference</a:t>
            </a:r>
            <a:endParaRPr lang="en-US" dirty="0"/>
          </a:p>
        </p:txBody>
      </p:sp>
    </p:spTree>
    <p:extLst>
      <p:ext uri="{BB962C8B-B14F-4D97-AF65-F5344CB8AC3E}">
        <p14:creationId xmlns:p14="http://schemas.microsoft.com/office/powerpoint/2010/main" val="34553916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97CBB-810A-4A06-AD4A-D437B250837C}"/>
              </a:ext>
            </a:extLst>
          </p:cNvPr>
          <p:cNvSpPr>
            <a:spLocks noGrp="1"/>
          </p:cNvSpPr>
          <p:nvPr>
            <p:ph type="title"/>
          </p:nvPr>
        </p:nvSpPr>
        <p:spPr/>
        <p:txBody>
          <a:bodyPr/>
          <a:lstStyle/>
          <a:p>
            <a:r>
              <a:rPr lang="en-US" dirty="0"/>
              <a:t>git up</a:t>
            </a:r>
          </a:p>
        </p:txBody>
      </p:sp>
      <p:sp>
        <p:nvSpPr>
          <p:cNvPr id="3" name="Content Placeholder 2">
            <a:extLst>
              <a:ext uri="{FF2B5EF4-FFF2-40B4-BE49-F238E27FC236}">
                <a16:creationId xmlns:a16="http://schemas.microsoft.com/office/drawing/2014/main" id="{4B085671-8623-4686-9782-111C03EEDF4C}"/>
              </a:ext>
            </a:extLst>
          </p:cNvPr>
          <p:cNvSpPr>
            <a:spLocks noGrp="1"/>
          </p:cNvSpPr>
          <p:nvPr>
            <p:ph idx="1"/>
          </p:nvPr>
        </p:nvSpPr>
        <p:spPr/>
        <p:txBody>
          <a:bodyPr>
            <a:normAutofit/>
          </a:bodyPr>
          <a:lstStyle/>
          <a:p>
            <a:r>
              <a:rPr lang="en-US" dirty="0"/>
              <a:t>Rebase onto latest from </a:t>
            </a:r>
            <a:r>
              <a:rPr lang="en-US" dirty="0">
                <a:latin typeface="Consolas" panose="020B0609020204030204" pitchFamily="49" charset="0"/>
              </a:rPr>
              <a:t>origin</a:t>
            </a:r>
            <a:r>
              <a:rPr lang="en-US" dirty="0"/>
              <a:t> &amp; and update local </a:t>
            </a:r>
            <a:r>
              <a:rPr lang="en-US" dirty="0">
                <a:latin typeface="Consolas" panose="020B0609020204030204" pitchFamily="49" charset="0"/>
              </a:rPr>
              <a:t>master</a:t>
            </a:r>
          </a:p>
          <a:p>
            <a:pPr marL="118872" indent="0">
              <a:buNone/>
            </a:pPr>
            <a:endParaRPr lang="en-US" dirty="0"/>
          </a:p>
          <a:p>
            <a:pPr marL="118872" indent="0">
              <a:buNone/>
            </a:pPr>
            <a:r>
              <a:rPr lang="en-US" dirty="0">
                <a:latin typeface="Consolas" panose="020B0609020204030204" pitchFamily="49" charset="0"/>
              </a:rPr>
              <a:t>git config --global </a:t>
            </a:r>
            <a:r>
              <a:rPr lang="en-US" dirty="0" err="1">
                <a:latin typeface="Consolas" panose="020B0609020204030204" pitchFamily="49" charset="0"/>
              </a:rPr>
              <a:t>alias.up</a:t>
            </a:r>
            <a:endParaRPr lang="en-US" dirty="0">
              <a:latin typeface="Consolas" panose="020B0609020204030204" pitchFamily="49" charset="0"/>
            </a:endParaRPr>
          </a:p>
          <a:p>
            <a:pPr marL="118872" indent="0">
              <a:buNone/>
            </a:pPr>
            <a:r>
              <a:rPr lang="en-US" dirty="0">
                <a:latin typeface="Consolas" panose="020B0609020204030204" pitchFamily="49" charset="0"/>
              </a:rPr>
              <a:t>  "!git fetch &amp;&amp;</a:t>
            </a:r>
          </a:p>
          <a:p>
            <a:pPr marL="118872" indent="0">
              <a:buNone/>
            </a:pPr>
            <a:r>
              <a:rPr lang="en-US" dirty="0">
                <a:latin typeface="Consolas" panose="020B0609020204030204" pitchFamily="49" charset="0"/>
              </a:rPr>
              <a:t>   git rebase origin &amp;&amp;</a:t>
            </a:r>
          </a:p>
          <a:p>
            <a:pPr marL="118872" indent="0">
              <a:buNone/>
            </a:pPr>
            <a:r>
              <a:rPr lang="en-US" dirty="0">
                <a:latin typeface="Consolas" panose="020B0609020204030204" pitchFamily="49" charset="0"/>
              </a:rPr>
              <a:t>   git push . </a:t>
            </a:r>
            <a:r>
              <a:rPr lang="en-US" dirty="0" err="1">
                <a:latin typeface="Consolas" panose="020B0609020204030204" pitchFamily="49" charset="0"/>
              </a:rPr>
              <a:t>origin:master</a:t>
            </a:r>
            <a:r>
              <a:rPr lang="en-US" dirty="0">
                <a:latin typeface="Consolas" panose="020B0609020204030204" pitchFamily="49" charset="0"/>
              </a:rPr>
              <a:t>"</a:t>
            </a:r>
          </a:p>
          <a:p>
            <a:pPr marL="118872" indent="0">
              <a:buNone/>
            </a:pPr>
            <a:endParaRPr lang="en-US" dirty="0">
              <a:latin typeface="Consolas" panose="020B0609020204030204" pitchFamily="49" charset="0"/>
            </a:endParaRPr>
          </a:p>
          <a:p>
            <a:r>
              <a:rPr lang="en-US" dirty="0">
                <a:latin typeface="Consolas" panose="020B0609020204030204" pitchFamily="49" charset="0"/>
              </a:rPr>
              <a:t>origin</a:t>
            </a:r>
            <a:r>
              <a:rPr lang="en-US" dirty="0"/>
              <a:t> by itself is </a:t>
            </a:r>
            <a:r>
              <a:rPr lang="en-US" dirty="0">
                <a:latin typeface="Consolas" panose="020B0609020204030204" pitchFamily="49" charset="0"/>
              </a:rPr>
              <a:t>origin/HEAD</a:t>
            </a:r>
          </a:p>
          <a:p>
            <a:pPr lvl="1"/>
            <a:r>
              <a:rPr lang="en-US" dirty="0">
                <a:latin typeface="Consolas" panose="020B0609020204030204" pitchFamily="49" charset="0"/>
              </a:rPr>
              <a:t>git remote set-head origin -a</a:t>
            </a:r>
          </a:p>
        </p:txBody>
      </p:sp>
    </p:spTree>
    <p:extLst>
      <p:ext uri="{BB962C8B-B14F-4D97-AF65-F5344CB8AC3E}">
        <p14:creationId xmlns:p14="http://schemas.microsoft.com/office/powerpoint/2010/main" val="247620992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Who are you?</a:t>
            </a:r>
          </a:p>
        </p:txBody>
      </p:sp>
      <p:sp>
        <p:nvSpPr>
          <p:cNvPr id="5" name="Text Placeholder 4"/>
          <p:cNvSpPr>
            <a:spLocks noGrp="1"/>
          </p:cNvSpPr>
          <p:nvPr>
            <p:ph type="body" idx="1"/>
          </p:nvPr>
        </p:nvSpPr>
        <p:spPr/>
        <p:txBody>
          <a:bodyPr/>
          <a:lstStyle/>
          <a:p>
            <a:endParaRPr lang="en-US"/>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C6E13-EA24-4315-B831-49A74D2C27A8}"/>
              </a:ext>
            </a:extLst>
          </p:cNvPr>
          <p:cNvSpPr>
            <a:spLocks noGrp="1"/>
          </p:cNvSpPr>
          <p:nvPr>
            <p:ph type="title"/>
          </p:nvPr>
        </p:nvSpPr>
        <p:spPr/>
        <p:txBody>
          <a:bodyPr/>
          <a:lstStyle/>
          <a:p>
            <a:r>
              <a:rPr lang="en-US" dirty="0"/>
              <a:t>Force Push? Really?</a:t>
            </a:r>
          </a:p>
        </p:txBody>
      </p:sp>
      <p:sp>
        <p:nvSpPr>
          <p:cNvPr id="3" name="Content Placeholder 2">
            <a:extLst>
              <a:ext uri="{FF2B5EF4-FFF2-40B4-BE49-F238E27FC236}">
                <a16:creationId xmlns:a16="http://schemas.microsoft.com/office/drawing/2014/main" id="{B29FD5FA-B2C9-41B2-9946-AEA1197E0D73}"/>
              </a:ext>
            </a:extLst>
          </p:cNvPr>
          <p:cNvSpPr>
            <a:spLocks noGrp="1"/>
          </p:cNvSpPr>
          <p:nvPr>
            <p:ph idx="1"/>
          </p:nvPr>
        </p:nvSpPr>
        <p:spPr/>
        <p:txBody>
          <a:bodyPr/>
          <a:lstStyle/>
          <a:p>
            <a:r>
              <a:rPr lang="en-US" dirty="0"/>
              <a:t>Yes, really. Just be careful (lease)!</a:t>
            </a:r>
          </a:p>
          <a:p>
            <a:r>
              <a:rPr lang="en-US" dirty="0"/>
              <a:t>Branches are often just “changes since master”</a:t>
            </a:r>
          </a:p>
          <a:p>
            <a:pPr lvl="1"/>
            <a:r>
              <a:rPr lang="en-US" dirty="0"/>
              <a:t>Which master should rarely be relevant – conflicts!</a:t>
            </a:r>
          </a:p>
          <a:p>
            <a:r>
              <a:rPr lang="en-US" dirty="0"/>
              <a:t>Think today about the future you want to have tomorrow</a:t>
            </a:r>
          </a:p>
          <a:p>
            <a:pPr lvl="1"/>
            <a:r>
              <a:rPr lang="en-US" dirty="0"/>
              <a:t>Or a year from now…</a:t>
            </a:r>
          </a:p>
          <a:p>
            <a:pPr lvl="1"/>
            <a:r>
              <a:rPr lang="en-US" dirty="0"/>
              <a:t>Or a decade from now…</a:t>
            </a:r>
          </a:p>
        </p:txBody>
      </p:sp>
    </p:spTree>
    <p:extLst>
      <p:ext uri="{BB962C8B-B14F-4D97-AF65-F5344CB8AC3E}">
        <p14:creationId xmlns:p14="http://schemas.microsoft.com/office/powerpoint/2010/main" val="398298735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61550-A840-4743-A87B-B7583AE4A75C}"/>
              </a:ext>
            </a:extLst>
          </p:cNvPr>
          <p:cNvSpPr>
            <a:spLocks noGrp="1"/>
          </p:cNvSpPr>
          <p:nvPr>
            <p:ph type="title"/>
          </p:nvPr>
        </p:nvSpPr>
        <p:spPr/>
        <p:txBody>
          <a:bodyPr/>
          <a:lstStyle/>
          <a:p>
            <a:r>
              <a:rPr lang="en-US" dirty="0"/>
              <a:t>What about shared branches?</a:t>
            </a:r>
          </a:p>
        </p:txBody>
      </p:sp>
      <p:sp>
        <p:nvSpPr>
          <p:cNvPr id="3" name="Content Placeholder 2">
            <a:extLst>
              <a:ext uri="{FF2B5EF4-FFF2-40B4-BE49-F238E27FC236}">
                <a16:creationId xmlns:a16="http://schemas.microsoft.com/office/drawing/2014/main" id="{B1F4FD79-249B-4BB3-957E-5A6E036AABAB}"/>
              </a:ext>
            </a:extLst>
          </p:cNvPr>
          <p:cNvSpPr>
            <a:spLocks noGrp="1"/>
          </p:cNvSpPr>
          <p:nvPr>
            <p:ph idx="1"/>
          </p:nvPr>
        </p:nvSpPr>
        <p:spPr/>
        <p:txBody>
          <a:bodyPr/>
          <a:lstStyle/>
          <a:p>
            <a:pPr marL="633222" indent="-514350">
              <a:buFont typeface="+mj-lt"/>
              <a:buAutoNum type="arabicPeriod"/>
            </a:pPr>
            <a:r>
              <a:rPr lang="en-US" dirty="0">
                <a:latin typeface="Consolas" panose="020B0609020204030204" pitchFamily="49" charset="0"/>
              </a:rPr>
              <a:t>git checkout &lt;feature&gt;</a:t>
            </a:r>
          </a:p>
          <a:p>
            <a:pPr marL="925830" lvl="1" indent="-514350"/>
            <a:r>
              <a:rPr lang="en-US" dirty="0"/>
              <a:t>If </a:t>
            </a:r>
            <a:r>
              <a:rPr lang="en-US" dirty="0">
                <a:latin typeface="Consolas" panose="020B0609020204030204" pitchFamily="49" charset="0"/>
              </a:rPr>
              <a:t>origin/feature</a:t>
            </a:r>
            <a:r>
              <a:rPr lang="en-US" dirty="0"/>
              <a:t> exists, will create with tracking</a:t>
            </a:r>
          </a:p>
          <a:p>
            <a:pPr marL="633222" indent="-514350">
              <a:buFont typeface="+mj-lt"/>
              <a:buAutoNum type="arabicPeriod"/>
            </a:pPr>
            <a:r>
              <a:rPr lang="en-US" dirty="0"/>
              <a:t>Make changes…</a:t>
            </a:r>
            <a:endParaRPr lang="en-US" dirty="0">
              <a:latin typeface="Consolas" panose="020B0609020204030204" pitchFamily="49" charset="0"/>
            </a:endParaRPr>
          </a:p>
          <a:p>
            <a:pPr marL="118872" indent="0">
              <a:buNone/>
            </a:pPr>
            <a:endParaRPr lang="en-US" dirty="0"/>
          </a:p>
        </p:txBody>
      </p:sp>
      <p:pic>
        <p:nvPicPr>
          <p:cNvPr id="4" name="Picture 3">
            <a:extLst>
              <a:ext uri="{FF2B5EF4-FFF2-40B4-BE49-F238E27FC236}">
                <a16:creationId xmlns:a16="http://schemas.microsoft.com/office/drawing/2014/main" id="{04625ADF-5C81-419E-BBDB-E3A1055E9DD6}"/>
              </a:ext>
            </a:extLst>
          </p:cNvPr>
          <p:cNvPicPr>
            <a:picLocks noChangeAspect="1"/>
          </p:cNvPicPr>
          <p:nvPr/>
        </p:nvPicPr>
        <p:blipFill>
          <a:blip r:embed="rId2"/>
          <a:stretch>
            <a:fillRect/>
          </a:stretch>
        </p:blipFill>
        <p:spPr>
          <a:xfrm>
            <a:off x="609600" y="3733800"/>
            <a:ext cx="10972800" cy="2578831"/>
          </a:xfrm>
          <a:prstGeom prst="rect">
            <a:avLst/>
          </a:prstGeom>
        </p:spPr>
      </p:pic>
    </p:spTree>
    <p:extLst>
      <p:ext uri="{BB962C8B-B14F-4D97-AF65-F5344CB8AC3E}">
        <p14:creationId xmlns:p14="http://schemas.microsoft.com/office/powerpoint/2010/main" val="128341629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59909-72B8-4D8C-A31A-F6FBA0C09519}"/>
              </a:ext>
            </a:extLst>
          </p:cNvPr>
          <p:cNvSpPr>
            <a:spLocks noGrp="1"/>
          </p:cNvSpPr>
          <p:nvPr>
            <p:ph type="title"/>
          </p:nvPr>
        </p:nvSpPr>
        <p:spPr/>
        <p:txBody>
          <a:bodyPr/>
          <a:lstStyle/>
          <a:p>
            <a:r>
              <a:rPr lang="en-US" dirty="0"/>
              <a:t>git pull = fetch + ?</a:t>
            </a:r>
          </a:p>
        </p:txBody>
      </p:sp>
      <p:sp>
        <p:nvSpPr>
          <p:cNvPr id="3" name="Content Placeholder 2">
            <a:extLst>
              <a:ext uri="{FF2B5EF4-FFF2-40B4-BE49-F238E27FC236}">
                <a16:creationId xmlns:a16="http://schemas.microsoft.com/office/drawing/2014/main" id="{3A4A8BB5-D4EB-406F-A256-100F9A04A782}"/>
              </a:ext>
            </a:extLst>
          </p:cNvPr>
          <p:cNvSpPr>
            <a:spLocks noGrp="1"/>
          </p:cNvSpPr>
          <p:nvPr>
            <p:ph idx="1"/>
          </p:nvPr>
        </p:nvSpPr>
        <p:spPr/>
        <p:txBody>
          <a:bodyPr>
            <a:normAutofit fontScale="92500" lnSpcReduction="10000"/>
          </a:bodyPr>
          <a:lstStyle/>
          <a:p>
            <a:pPr marL="118872" indent="0">
              <a:buNone/>
            </a:pPr>
            <a:r>
              <a:rPr lang="en-US" dirty="0"/>
              <a:t>Two options:</a:t>
            </a:r>
          </a:p>
          <a:p>
            <a:pPr marL="118872" indent="0">
              <a:buNone/>
            </a:pPr>
            <a:endParaRPr lang="en-US" dirty="0"/>
          </a:p>
          <a:p>
            <a:pPr marL="633222" indent="-514350">
              <a:buFont typeface="+mj-lt"/>
              <a:buAutoNum type="arabicPeriod"/>
            </a:pPr>
            <a:r>
              <a:rPr lang="en-US" dirty="0"/>
              <a:t>fetch + merge</a:t>
            </a:r>
          </a:p>
          <a:p>
            <a:pPr>
              <a:buNone/>
            </a:pPr>
            <a:endParaRPr lang="en-US" sz="2400" dirty="0">
              <a:latin typeface="Consolas" pitchFamily="49" charset="0"/>
            </a:endParaRPr>
          </a:p>
          <a:p>
            <a:pPr>
              <a:buNone/>
            </a:pPr>
            <a:r>
              <a:rPr lang="en-US" sz="2400" dirty="0">
                <a:latin typeface="Consolas" pitchFamily="49" charset="0"/>
              </a:rPr>
              <a:t>    A---B              origin/feature</a:t>
            </a:r>
          </a:p>
          <a:p>
            <a:pPr>
              <a:buNone/>
            </a:pPr>
            <a:r>
              <a:rPr lang="en-US" sz="2400" dirty="0">
                <a:latin typeface="Consolas" pitchFamily="49" charset="0"/>
              </a:rPr>
              <a:t>     \   \</a:t>
            </a:r>
          </a:p>
          <a:p>
            <a:pPr>
              <a:buNone/>
            </a:pPr>
            <a:r>
              <a:rPr lang="en-US" sz="2400" dirty="0">
                <a:latin typeface="Consolas" pitchFamily="49" charset="0"/>
              </a:rPr>
              <a:t>      C---M            feature</a:t>
            </a:r>
          </a:p>
          <a:p>
            <a:pPr>
              <a:buNone/>
            </a:pPr>
            <a:endParaRPr lang="en-US" sz="2400" dirty="0">
              <a:latin typeface="Consolas" pitchFamily="49" charset="0"/>
            </a:endParaRPr>
          </a:p>
          <a:p>
            <a:pPr marL="633222" indent="-514350">
              <a:buFont typeface="+mj-lt"/>
              <a:buAutoNum type="arabicPeriod"/>
            </a:pPr>
            <a:r>
              <a:rPr lang="en-US" dirty="0"/>
              <a:t>fetch + rebase</a:t>
            </a:r>
          </a:p>
          <a:p>
            <a:pPr>
              <a:buNone/>
            </a:pPr>
            <a:endParaRPr lang="en-US" sz="2400" dirty="0">
              <a:latin typeface="Consolas" pitchFamily="49" charset="0"/>
            </a:endParaRPr>
          </a:p>
          <a:p>
            <a:pPr>
              <a:buNone/>
            </a:pPr>
            <a:r>
              <a:rPr lang="en-US" sz="2400" dirty="0">
                <a:latin typeface="Consolas" pitchFamily="49" charset="0"/>
              </a:rPr>
              <a:t>    A---B              origin/feature</a:t>
            </a:r>
          </a:p>
          <a:p>
            <a:pPr>
              <a:buNone/>
            </a:pPr>
            <a:r>
              <a:rPr lang="en-US" sz="2400" dirty="0">
                <a:latin typeface="Consolas" pitchFamily="49" charset="0"/>
              </a:rPr>
              <a:t>         \</a:t>
            </a:r>
          </a:p>
          <a:p>
            <a:pPr>
              <a:buNone/>
            </a:pPr>
            <a:r>
              <a:rPr lang="en-US" sz="2400" dirty="0">
                <a:latin typeface="Consolas" pitchFamily="49" charset="0"/>
              </a:rPr>
              <a:t>          C'           feature</a:t>
            </a:r>
            <a:endParaRPr lang="en-US" sz="2400" dirty="0"/>
          </a:p>
        </p:txBody>
      </p:sp>
    </p:spTree>
    <p:extLst>
      <p:ext uri="{BB962C8B-B14F-4D97-AF65-F5344CB8AC3E}">
        <p14:creationId xmlns:p14="http://schemas.microsoft.com/office/powerpoint/2010/main" val="271925605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830A7-EED7-4B0F-878E-D4141DD0EC69}"/>
              </a:ext>
            </a:extLst>
          </p:cNvPr>
          <p:cNvSpPr>
            <a:spLocks noGrp="1"/>
          </p:cNvSpPr>
          <p:nvPr>
            <p:ph type="title"/>
          </p:nvPr>
        </p:nvSpPr>
        <p:spPr/>
        <p:txBody>
          <a:bodyPr/>
          <a:lstStyle/>
          <a:p>
            <a:r>
              <a:rPr lang="en-US" dirty="0"/>
              <a:t>git pull = fetch + ?</a:t>
            </a:r>
          </a:p>
        </p:txBody>
      </p:sp>
      <p:sp>
        <p:nvSpPr>
          <p:cNvPr id="3" name="Content Placeholder 2">
            <a:extLst>
              <a:ext uri="{FF2B5EF4-FFF2-40B4-BE49-F238E27FC236}">
                <a16:creationId xmlns:a16="http://schemas.microsoft.com/office/drawing/2014/main" id="{53D75EA3-6C5D-4948-9596-698D22D62748}"/>
              </a:ext>
            </a:extLst>
          </p:cNvPr>
          <p:cNvSpPr>
            <a:spLocks noGrp="1"/>
          </p:cNvSpPr>
          <p:nvPr>
            <p:ph idx="1"/>
          </p:nvPr>
        </p:nvSpPr>
        <p:spPr/>
        <p:txBody>
          <a:bodyPr/>
          <a:lstStyle/>
          <a:p>
            <a:r>
              <a:rPr lang="en-US" dirty="0">
                <a:latin typeface="Consolas" panose="020B0609020204030204" pitchFamily="49" charset="0"/>
              </a:rPr>
              <a:t>git pull --rebase</a:t>
            </a:r>
          </a:p>
          <a:p>
            <a:r>
              <a:rPr lang="en-US" dirty="0">
                <a:latin typeface="Consolas" panose="020B0609020204030204" pitchFamily="49" charset="0"/>
              </a:rPr>
              <a:t>git pull --no-rebase</a:t>
            </a:r>
          </a:p>
          <a:p>
            <a:r>
              <a:rPr lang="en-US" dirty="0">
                <a:latin typeface="Consolas" panose="020B0609020204030204" pitchFamily="49" charset="0"/>
              </a:rPr>
              <a:t>git pull --no-rebase --no-ff</a:t>
            </a:r>
          </a:p>
          <a:p>
            <a:endParaRPr lang="en-US" dirty="0">
              <a:latin typeface="Consolas" panose="020B0609020204030204" pitchFamily="49" charset="0"/>
            </a:endParaRPr>
          </a:p>
          <a:p>
            <a:r>
              <a:rPr lang="en-US" dirty="0">
                <a:latin typeface="Consolas" panose="020B0609020204030204" pitchFamily="49" charset="0"/>
              </a:rPr>
              <a:t>git config --global </a:t>
            </a:r>
            <a:r>
              <a:rPr lang="en-US" dirty="0" err="1">
                <a:latin typeface="Consolas" panose="020B0609020204030204" pitchFamily="49" charset="0"/>
              </a:rPr>
              <a:t>pull.rebase</a:t>
            </a:r>
            <a:r>
              <a:rPr lang="en-US" dirty="0">
                <a:latin typeface="Consolas" panose="020B0609020204030204" pitchFamily="49" charset="0"/>
              </a:rPr>
              <a:t> true</a:t>
            </a:r>
          </a:p>
          <a:p>
            <a:endParaRPr lang="en-US" dirty="0">
              <a:latin typeface="Consolas" panose="020B0609020204030204" pitchFamily="49" charset="0"/>
            </a:endParaRPr>
          </a:p>
          <a:p>
            <a:r>
              <a:rPr lang="en-US" dirty="0"/>
              <a:t>I rarely use absolutes, but once you know rebase it is </a:t>
            </a:r>
            <a:r>
              <a:rPr lang="en-US" i="1" dirty="0"/>
              <a:t>always</a:t>
            </a:r>
            <a:r>
              <a:rPr lang="en-US" dirty="0"/>
              <a:t> better than pull with merge.</a:t>
            </a:r>
          </a:p>
        </p:txBody>
      </p:sp>
    </p:spTree>
    <p:extLst>
      <p:ext uri="{BB962C8B-B14F-4D97-AF65-F5344CB8AC3E}">
        <p14:creationId xmlns:p14="http://schemas.microsoft.com/office/powerpoint/2010/main" val="60281496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1C350-B706-4556-AEEE-5C813BA2D65F}"/>
              </a:ext>
            </a:extLst>
          </p:cNvPr>
          <p:cNvSpPr>
            <a:spLocks noGrp="1"/>
          </p:cNvSpPr>
          <p:nvPr>
            <p:ph type="title"/>
          </p:nvPr>
        </p:nvSpPr>
        <p:spPr/>
        <p:txBody>
          <a:bodyPr/>
          <a:lstStyle/>
          <a:p>
            <a:r>
              <a:rPr lang="en-US" dirty="0"/>
              <a:t>Git Flow</a:t>
            </a:r>
          </a:p>
        </p:txBody>
      </p:sp>
      <p:pic>
        <p:nvPicPr>
          <p:cNvPr id="16386" name="Picture 2">
            <a:extLst>
              <a:ext uri="{FF2B5EF4-FFF2-40B4-BE49-F238E27FC236}">
                <a16:creationId xmlns:a16="http://schemas.microsoft.com/office/drawing/2014/main" id="{45044634-989A-4ECC-A717-F457FBDAB19B}"/>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553200" y="303365"/>
            <a:ext cx="4717165" cy="6251269"/>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638529D0-245E-4047-8E65-D90C0133A4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828800"/>
            <a:ext cx="5464175" cy="405031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AEC23E6-37B9-4F26-B75E-E8499998647D}"/>
              </a:ext>
            </a:extLst>
          </p:cNvPr>
          <p:cNvSpPr/>
          <p:nvPr/>
        </p:nvSpPr>
        <p:spPr>
          <a:xfrm>
            <a:off x="1580570" y="6431523"/>
            <a:ext cx="3369833" cy="246221"/>
          </a:xfrm>
          <a:prstGeom prst="rect">
            <a:avLst/>
          </a:prstGeom>
        </p:spPr>
        <p:txBody>
          <a:bodyPr wrap="none">
            <a:spAutoFit/>
          </a:bodyPr>
          <a:lstStyle/>
          <a:p>
            <a:r>
              <a:rPr lang="en-US" sz="1000" dirty="0">
                <a:hlinkClick r:id="rId4"/>
              </a:rPr>
              <a:t>https://nvie.com/posts/a-successful-git-branching-model/</a:t>
            </a:r>
            <a:endParaRPr lang="en-US" sz="1000" dirty="0"/>
          </a:p>
        </p:txBody>
      </p:sp>
    </p:spTree>
    <p:extLst>
      <p:ext uri="{BB962C8B-B14F-4D97-AF65-F5344CB8AC3E}">
        <p14:creationId xmlns:p14="http://schemas.microsoft.com/office/powerpoint/2010/main" val="146461972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E7636B-FB41-AE45-B915-F2BAFA9BFED2}"/>
              </a:ext>
            </a:extLst>
          </p:cNvPr>
          <p:cNvPicPr>
            <a:picLocks noChangeAspect="1"/>
          </p:cNvPicPr>
          <p:nvPr/>
        </p:nvPicPr>
        <p:blipFill>
          <a:blip r:embed="rId3"/>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91D1B005-D945-42FA-8F11-8BD72308A5A2}"/>
              </a:ext>
            </a:extLst>
          </p:cNvPr>
          <p:cNvSpPr/>
          <p:nvPr/>
        </p:nvSpPr>
        <p:spPr>
          <a:xfrm>
            <a:off x="0" y="3581400"/>
            <a:ext cx="12192000" cy="461665"/>
          </a:xfrm>
          <a:prstGeom prst="rect">
            <a:avLst/>
          </a:prstGeom>
        </p:spPr>
        <p:txBody>
          <a:bodyPr wrap="square">
            <a:spAutoFit/>
          </a:bodyPr>
          <a:lstStyle/>
          <a:p>
            <a:pPr algn="ctr">
              <a:buNone/>
            </a:pPr>
            <a:r>
              <a:rPr lang="en-US" sz="3600" baseline="-25000" dirty="0">
                <a:hlinkClick r:id="rId4"/>
              </a:rPr>
              <a:t>github.com/</a:t>
            </a:r>
            <a:r>
              <a:rPr lang="en-US" sz="3600" baseline="-25000" dirty="0" err="1">
                <a:hlinkClick r:id="rId4"/>
              </a:rPr>
              <a:t>dahlbyk</a:t>
            </a:r>
            <a:r>
              <a:rPr lang="en-US" sz="3600" baseline="-25000" dirty="0">
                <a:hlinkClick r:id="rId4"/>
              </a:rPr>
              <a:t>/Presentations</a:t>
            </a:r>
            <a:endParaRPr lang="en-US" sz="3600" baseline="-25000" dirty="0"/>
          </a:p>
        </p:txBody>
      </p:sp>
    </p:spTree>
    <p:extLst>
      <p:ext uri="{BB962C8B-B14F-4D97-AF65-F5344CB8AC3E}">
        <p14:creationId xmlns:p14="http://schemas.microsoft.com/office/powerpoint/2010/main" val="164976049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Git Together</a:t>
            </a:r>
          </a:p>
        </p:txBody>
      </p:sp>
      <p:sp>
        <p:nvSpPr>
          <p:cNvPr id="7" name="Text Placeholder 6"/>
          <p:cNvSpPr>
            <a:spLocks noGrp="1"/>
          </p:cNvSpPr>
          <p:nvPr>
            <p:ph type="body" idx="1"/>
          </p:nvPr>
        </p:nvSpPr>
        <p:spPr/>
        <p:txBody>
          <a:bodyPr/>
          <a:lstStyle/>
          <a:p>
            <a:r>
              <a:rPr lang="en-US" dirty="0"/>
              <a:t>This talk is not about:</a:t>
            </a:r>
          </a:p>
        </p:txBody>
      </p:sp>
      <p:sp>
        <p:nvSpPr>
          <p:cNvPr id="8" name="Content Placeholder 7"/>
          <p:cNvSpPr>
            <a:spLocks noGrp="1"/>
          </p:cNvSpPr>
          <p:nvPr>
            <p:ph sz="half" idx="2"/>
          </p:nvPr>
        </p:nvSpPr>
        <p:spPr/>
        <p:txBody>
          <a:bodyPr/>
          <a:lstStyle/>
          <a:p>
            <a:r>
              <a:rPr lang="en-US" dirty="0"/>
              <a:t>Getting started</a:t>
            </a:r>
          </a:p>
          <a:p>
            <a:r>
              <a:rPr lang="en-US" dirty="0"/>
              <a:t>Local workflow</a:t>
            </a:r>
          </a:p>
          <a:p>
            <a:pPr lvl="1"/>
            <a:r>
              <a:rPr lang="en-US" dirty="0">
                <a:hlinkClick r:id="rId2"/>
              </a:rPr>
              <a:t>Search "Keith Git" on Vimeo</a:t>
            </a:r>
            <a:endParaRPr lang="en-US" dirty="0"/>
          </a:p>
          <a:p>
            <a:r>
              <a:rPr lang="en-US" dirty="0"/>
              <a:t>Internals</a:t>
            </a:r>
          </a:p>
          <a:p>
            <a:r>
              <a:rPr lang="en-US" dirty="0"/>
              <a:t>Lots of neat stuff…</a:t>
            </a:r>
          </a:p>
        </p:txBody>
      </p:sp>
      <p:sp>
        <p:nvSpPr>
          <p:cNvPr id="9" name="Text Placeholder 8"/>
          <p:cNvSpPr>
            <a:spLocks noGrp="1"/>
          </p:cNvSpPr>
          <p:nvPr>
            <p:ph type="body" sz="quarter" idx="3"/>
          </p:nvPr>
        </p:nvSpPr>
        <p:spPr/>
        <p:txBody>
          <a:bodyPr/>
          <a:lstStyle/>
          <a:p>
            <a:r>
              <a:rPr lang="en-US" dirty="0"/>
              <a:t>This talk is about:</a:t>
            </a:r>
          </a:p>
        </p:txBody>
      </p:sp>
      <p:sp>
        <p:nvSpPr>
          <p:cNvPr id="10" name="Content Placeholder 9"/>
          <p:cNvSpPr>
            <a:spLocks noGrp="1"/>
          </p:cNvSpPr>
          <p:nvPr>
            <p:ph sz="quarter" idx="4"/>
          </p:nvPr>
        </p:nvSpPr>
        <p:spPr/>
        <p:txBody>
          <a:bodyPr/>
          <a:lstStyle/>
          <a:p>
            <a:r>
              <a:rPr lang="en-US" dirty="0"/>
              <a:t>Remotes</a:t>
            </a:r>
          </a:p>
          <a:p>
            <a:r>
              <a:rPr lang="en-US" dirty="0"/>
              <a:t>Team workflow</a:t>
            </a:r>
          </a:p>
        </p:txBody>
      </p:sp>
      <p:sp>
        <p:nvSpPr>
          <p:cNvPr id="13" name="Slide Number Placeholder 5"/>
          <p:cNvSpPr>
            <a:spLocks noGrp="1"/>
          </p:cNvSpPr>
          <p:nvPr>
            <p:ph type="sldNum" sz="quarter" idx="4"/>
          </p:nvPr>
        </p:nvSpPr>
        <p:spPr>
          <a:xfrm>
            <a:off x="8077200" y="6476999"/>
            <a:ext cx="2385060" cy="274320"/>
          </a:xfrm>
          <a:prstGeom prst="rect">
            <a:avLst/>
          </a:prstGeom>
        </p:spPr>
        <p:txBody>
          <a:bodyPr vert="horz" lIns="54864" tIns="91440" bIns="0" rtlCol="0" anchor="b">
            <a:noAutofit/>
          </a:bodyPr>
          <a:lstStyle>
            <a:lvl1pPr algn="r" eaLnBrk="1" latinLnBrk="0" hangingPunct="1">
              <a:defRPr kumimoji="0" sz="1200">
                <a:solidFill>
                  <a:schemeClr val="tx1">
                    <a:tint val="95000"/>
                  </a:schemeClr>
                </a:solidFill>
              </a:defRPr>
            </a:lvl1pPr>
            <a:extLst/>
          </a:lstStyle>
          <a:p>
            <a:pPr>
              <a:buNone/>
              <a:defRPr/>
            </a:pPr>
            <a:r>
              <a:rPr lang="en-US" dirty="0"/>
              <a:t>@</a:t>
            </a:r>
            <a:r>
              <a:rPr lang="en-US" dirty="0" err="1"/>
              <a:t>dahlbyk</a:t>
            </a:r>
            <a:r>
              <a:rPr lang="en-US" dirty="0"/>
              <a:t> #</a:t>
            </a:r>
            <a:r>
              <a:rPr lang="en-US" dirty="0" err="1"/>
              <a:t>ThatConference</a:t>
            </a: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build="p"/>
      <p:bldP spid="10"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Vocabulary Quiz!</a:t>
            </a:r>
          </a:p>
        </p:txBody>
      </p:sp>
      <p:sp>
        <p:nvSpPr>
          <p:cNvPr id="8" name="Text Placeholder 7"/>
          <p:cNvSpPr>
            <a:spLocks noGrp="1"/>
          </p:cNvSpPr>
          <p:nvPr>
            <p:ph type="body" idx="1"/>
          </p:nvPr>
        </p:nvSpPr>
        <p:spPr/>
        <p:txBody>
          <a:bodyPr/>
          <a:lstStyle/>
          <a:p>
            <a:endParaRPr lang="en-US"/>
          </a:p>
        </p:txBody>
      </p:sp>
      <p:sp>
        <p:nvSpPr>
          <p:cNvPr id="4" name="Slide Number Placeholder 5"/>
          <p:cNvSpPr>
            <a:spLocks noGrp="1"/>
          </p:cNvSpPr>
          <p:nvPr>
            <p:ph type="sldNum" sz="quarter" idx="4"/>
          </p:nvPr>
        </p:nvSpPr>
        <p:spPr>
          <a:xfrm>
            <a:off x="8077200" y="6476999"/>
            <a:ext cx="2385060" cy="274320"/>
          </a:xfrm>
          <a:prstGeom prst="rect">
            <a:avLst/>
          </a:prstGeom>
        </p:spPr>
        <p:txBody>
          <a:bodyPr vert="horz" bIns="0" rtlCol="0" anchor="b">
            <a:normAutofit/>
          </a:bodyPr>
          <a:lstStyle>
            <a:lvl1pPr algn="r" eaLnBrk="1" latinLnBrk="0" hangingPunct="1">
              <a:defRPr kumimoji="0" sz="1200">
                <a:solidFill>
                  <a:schemeClr val="tx1">
                    <a:tint val="95000"/>
                  </a:schemeClr>
                </a:solidFill>
              </a:defRPr>
            </a:lvl1pPr>
            <a:extLst/>
          </a:lstStyle>
          <a:p>
            <a:pPr>
              <a:buNone/>
              <a:defRPr/>
            </a:pPr>
            <a:r>
              <a:rPr lang="en-US" dirty="0"/>
              <a:t>@</a:t>
            </a:r>
            <a:r>
              <a:rPr lang="en-US" dirty="0" err="1"/>
              <a:t>dahlbyk</a:t>
            </a:r>
            <a:r>
              <a:rPr lang="en-US" dirty="0"/>
              <a:t> #</a:t>
            </a:r>
            <a:r>
              <a:rPr lang="en-US" dirty="0" err="1"/>
              <a:t>ThatConference</a:t>
            </a:r>
            <a:endParaRPr lang="en-US" dirty="0"/>
          </a:p>
        </p:txBody>
      </p:sp>
    </p:spTree>
    <p:extLst>
      <p:ext uri="{BB962C8B-B14F-4D97-AF65-F5344CB8AC3E}">
        <p14:creationId xmlns:p14="http://schemas.microsoft.com/office/powerpoint/2010/main" val="291423564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A7157F6-D1E2-4EE5-8CA1-0FF543452C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0" y="95250"/>
            <a:ext cx="5715000" cy="666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53603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FBCBA9-553A-40B9-BCF8-907364A56A15}"/>
              </a:ext>
            </a:extLst>
          </p:cNvPr>
          <p:cNvPicPr>
            <a:picLocks noChangeAspect="1"/>
          </p:cNvPicPr>
          <p:nvPr/>
        </p:nvPicPr>
        <p:blipFill>
          <a:blip r:embed="rId2"/>
          <a:stretch>
            <a:fillRect/>
          </a:stretch>
        </p:blipFill>
        <p:spPr>
          <a:xfrm>
            <a:off x="0" y="1622612"/>
            <a:ext cx="12192000" cy="3612776"/>
          </a:xfrm>
          <a:prstGeom prst="rect">
            <a:avLst/>
          </a:prstGeom>
        </p:spPr>
      </p:pic>
    </p:spTree>
    <p:extLst>
      <p:ext uri="{BB962C8B-B14F-4D97-AF65-F5344CB8AC3E}">
        <p14:creationId xmlns:p14="http://schemas.microsoft.com/office/powerpoint/2010/main" val="3356174648"/>
      </p:ext>
    </p:extLst>
  </p:cSld>
  <p:clrMapOvr>
    <a:masterClrMapping/>
  </p:clrMapOvr>
  <p:transition>
    <p:fad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11501</TotalTime>
  <Words>1149</Words>
  <Application>Microsoft Office PowerPoint</Application>
  <PresentationFormat>Widescreen</PresentationFormat>
  <Paragraphs>234</Paragraphs>
  <Slides>55</Slides>
  <Notes>2</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Arial</vt:lpstr>
      <vt:lpstr>Calibri</vt:lpstr>
      <vt:lpstr>Consolas</vt:lpstr>
      <vt:lpstr>Corbel</vt:lpstr>
      <vt:lpstr>Wingdings</vt:lpstr>
      <vt:lpstr>Wingdings 2</vt:lpstr>
      <vt:lpstr>Wingdings 3</vt:lpstr>
      <vt:lpstr>Module</vt:lpstr>
      <vt:lpstr>Git Together</vt:lpstr>
      <vt:lpstr>Git Together</vt:lpstr>
      <vt:lpstr>PowerPoint Presentation</vt:lpstr>
      <vt:lpstr>Who am I?</vt:lpstr>
      <vt:lpstr>Who are you?</vt:lpstr>
      <vt:lpstr>Git Together</vt:lpstr>
      <vt:lpstr>Vocabulary Quiz!</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Remote Operations</vt:lpstr>
      <vt:lpstr>PowerPoint Presentation</vt:lpstr>
      <vt:lpstr>PowerPoint Presentation</vt:lpstr>
      <vt:lpstr>PowerPoint Presentation</vt:lpstr>
      <vt:lpstr>PowerPoint Presentation</vt:lpstr>
      <vt:lpstr>PowerPoint Presentation</vt:lpstr>
      <vt:lpstr>PowerPoint Presentation</vt:lpstr>
      <vt:lpstr>&lt;Tangent topic="Config"&gt;</vt:lpstr>
      <vt:lpstr>git config</vt:lpstr>
      <vt:lpstr>git config</vt:lpstr>
      <vt:lpstr>&lt;/Tangent&gt;</vt:lpstr>
      <vt:lpstr>PowerPoint Presentation</vt:lpstr>
      <vt:lpstr>push.default</vt:lpstr>
      <vt:lpstr>Push New Branch</vt:lpstr>
      <vt:lpstr>Branch Configuration</vt:lpstr>
      <vt:lpstr>Fork Remote Configuration</vt:lpstr>
      <vt:lpstr>Team Workflow</vt:lpstr>
      <vt:lpstr>Continous Integration on master?</vt:lpstr>
      <vt:lpstr>Branching!</vt:lpstr>
      <vt:lpstr>My Workflow</vt:lpstr>
      <vt:lpstr>GitHub Flow</vt:lpstr>
      <vt:lpstr>Merge Option 1: Merge Commit</vt:lpstr>
      <vt:lpstr>Merge Option 2: Squash &amp; Merge</vt:lpstr>
      <vt:lpstr>Merge Option 3: Rebase &amp; Merge</vt:lpstr>
      <vt:lpstr>merge vs rebase</vt:lpstr>
      <vt:lpstr>merge vs rebase</vt:lpstr>
      <vt:lpstr>Merge Option 4: Rebase &amp; Merge Commit</vt:lpstr>
      <vt:lpstr>git up</vt:lpstr>
      <vt:lpstr>Force Push? Really?</vt:lpstr>
      <vt:lpstr>What about shared branches?</vt:lpstr>
      <vt:lpstr>git pull = fetch + ?</vt:lpstr>
      <vt:lpstr>git pull = fetch + ?</vt:lpstr>
      <vt:lpstr>Git Flow</vt:lpstr>
      <vt:lpstr>PowerPoint Presentation</vt:lpstr>
    </vt:vector>
  </TitlesOfParts>
  <Company>Inetium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LINQ Internals</dc:title>
  <dc:creator>Keith</dc:creator>
  <cp:lastModifiedBy>Keith Dahlby</cp:lastModifiedBy>
  <cp:revision>1150</cp:revision>
  <dcterms:created xsi:type="dcterms:W3CDTF">2009-08-14T19:51:58Z</dcterms:created>
  <dcterms:modified xsi:type="dcterms:W3CDTF">2019-08-07T18:58:13Z</dcterms:modified>
</cp:coreProperties>
</file>